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notesMasterIdLst>
    <p:notesMasterId r:id="rId29"/>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3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7" Type="http://schemas.openxmlformats.org/officeDocument/2006/relationships/slideLayout" Target="../slideLayouts/slideLayout1.xml"/><Relationship Id="rId8"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6" Type="http://schemas.openxmlformats.org/officeDocument/2006/relationships/slideLayout" Target="../slideLayouts/slideLayout1.xml"/><Relationship Id="rId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4" Type="http://schemas.openxmlformats.org/officeDocument/2006/relationships/slideLayout" Target="../slideLayouts/slideLayout1.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5" Type="http://schemas.openxmlformats.org/officeDocument/2006/relationships/slideLayout" Target="../slideLayouts/slideLayout1.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4" Type="http://schemas.openxmlformats.org/officeDocument/2006/relationships/slideLayout" Target="../slideLayouts/slideLayout1.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6-1.png"/><Relationship Id="rId2" Type="http://schemas.openxmlformats.org/officeDocument/2006/relationships/image" Target="../media/image-16-2.png"/><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7-1.png"/><Relationship Id="rId3" Type="http://schemas.openxmlformats.org/officeDocument/2006/relationships/slideLayout" Target="../slideLayouts/slideLayout1.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8-1.png"/><Relationship Id="rId2" Type="http://schemas.openxmlformats.org/officeDocument/2006/relationships/image" Target="../media/image-18-2.png"/><Relationship Id="rId4" Type="http://schemas.openxmlformats.org/officeDocument/2006/relationships/slideLayout" Target="../slideLayouts/slideLayout1.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9-1.png"/><Relationship Id="rId2" Type="http://schemas.openxmlformats.org/officeDocument/2006/relationships/image" Target="../media/image-19-2.png"/><Relationship Id="rId4" Type="http://schemas.openxmlformats.org/officeDocument/2006/relationships/slideLayout" Target="../slideLayouts/slideLayout1.xml"/><Relationship Id="rId5"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0-1.png"/><Relationship Id="rId2" Type="http://schemas.openxmlformats.org/officeDocument/2006/relationships/image" Target="../media/image-20-2.png"/><Relationship Id="rId4" Type="http://schemas.openxmlformats.org/officeDocument/2006/relationships/slideLayout" Target="../slideLayouts/slideLayout1.xml"/><Relationship Id="rId5"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1.png"/><Relationship Id="rId2" Type="http://schemas.openxmlformats.org/officeDocument/2006/relationships/image" Target="../media/image-21-2.png"/><Relationship Id="rId4" Type="http://schemas.openxmlformats.org/officeDocument/2006/relationships/slideLayout" Target="../slideLayouts/slideLayout1.xml"/><Relationship Id="rId5"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2-1.png"/><Relationship Id="rId2" Type="http://schemas.openxmlformats.org/officeDocument/2006/relationships/image" Target="../media/image-22-2.png"/><Relationship Id="rId4" Type="http://schemas.openxmlformats.org/officeDocument/2006/relationships/slideLayout" Target="../slideLayouts/slideLayout1.xml"/><Relationship Id="rId5"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23-1.png"/><Relationship Id="rId3" Type="http://schemas.openxmlformats.org/officeDocument/2006/relationships/slideLayout" Target="../slideLayouts/slideLayout1.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hyperlink" Target="https://www.youtube.com/watch?v=aircAruvnKk&amp;list=PLZHQObOWTQDNU6R1_67000Dx_ZCJB-3pi" TargetMode="External"/><Relationship Id="rId3" Type="http://schemas.openxmlformats.org/officeDocument/2006/relationships/hyperlink" Target="https://gamma.app" TargetMode="External"/><Relationship Id="rId2" Type="http://schemas.openxmlformats.org/officeDocument/2006/relationships/image" Target="../media/image-24-1.png"/><Relationship Id="rId4" Type="http://schemas.openxmlformats.org/officeDocument/2006/relationships/slideLayout" Target="../slideLayouts/slideLayout1.xml"/><Relationship Id="rId5"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5-1.png"/><Relationship Id="rId2" Type="http://schemas.openxmlformats.org/officeDocument/2006/relationships/image" Target="../media/image-25-2.png"/><Relationship Id="rId4" Type="http://schemas.openxmlformats.org/officeDocument/2006/relationships/slideLayout" Target="../slideLayouts/slideLayout1.xml"/><Relationship Id="rId5"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image" Target="../media/image-26-3.png"/><Relationship Id="rId4" Type="http://schemas.openxmlformats.org/officeDocument/2006/relationships/image" Target="../media/image-26-4.png"/><Relationship Id="rId5" Type="http://schemas.openxmlformats.org/officeDocument/2006/relationships/image" Target="../media/image-26-5.png"/><Relationship Id="rId6" Type="http://schemas.openxmlformats.org/officeDocument/2006/relationships/image" Target="../media/image-26-6.png"/><Relationship Id="rId8" Type="http://schemas.openxmlformats.org/officeDocument/2006/relationships/slideLayout" Target="../slideLayouts/slideLayout1.xml"/><Relationship Id="rId9"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image" Target="../media/image-27-3.png"/><Relationship Id="rId5" Type="http://schemas.openxmlformats.org/officeDocument/2006/relationships/slideLayout" Target="../slideLayouts/slideLayout1.xml"/><Relationship Id="rId6"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6" Type="http://schemas.openxmlformats.org/officeDocument/2006/relationships/slideLayout" Target="../slideLayouts/slideLayout1.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226469"/>
            <a:ext cx="7477601" cy="1666399"/>
          </a:xfrm>
          <a:prstGeom prst="rect">
            <a:avLst/>
          </a:prstGeom>
          <a:noFill/>
          <a:ln/>
        </p:spPr>
        <p:txBody>
          <a:bodyPr wrap="square" rtlCol="0" anchor="t"/>
          <a:lstStyle/>
          <a:p>
            <a:pPr indent="0" marL="0">
              <a:lnSpc>
                <a:spcPts val="6561"/>
              </a:lnSpc>
              <a:buNone/>
            </a:pPr>
            <a:r>
              <a:rPr lang="en-US" sz="5249" dirty="0">
                <a:solidFill>
                  <a:srgbClr val="272D45"/>
                </a:solidFill>
                <a:latin typeface="Kanit" pitchFamily="34" charset="0"/>
                <a:ea typeface="Kanit" pitchFamily="34" charset="-122"/>
                <a:cs typeface="Kanit" pitchFamily="34" charset="-120"/>
              </a:rPr>
              <a:t>Machine Learning Algorithms</a:t>
            </a:r>
            <a:endParaRPr lang="en-US" sz="5249" dirty="0"/>
          </a:p>
        </p:txBody>
      </p:sp>
      <p:sp>
        <p:nvSpPr>
          <p:cNvPr id="6" name="Text 3"/>
          <p:cNvSpPr/>
          <p:nvPr/>
        </p:nvSpPr>
        <p:spPr>
          <a:xfrm>
            <a:off x="6319599" y="4226123"/>
            <a:ext cx="7477601" cy="1777008"/>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Machine learning algorithms are at the core of artificial intelligence and data science. They allow computers to learn from data and make decisions without being explicitly programmed. Understanding these algorithms is crucial for anyone looking to work in these cutting-edge fields.</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19552206"/>
          </a:xfrm>
          <a:prstGeom prst="rect">
            <a:avLst/>
          </a:prstGeom>
          <a:solidFill>
            <a:srgbClr val="FFFFFF"/>
          </a:solidFill>
          <a:ln/>
        </p:spPr>
      </p:sp>
      <p:sp>
        <p:nvSpPr>
          <p:cNvPr id="4" name="Text 2"/>
          <p:cNvSpPr/>
          <p:nvPr/>
        </p:nvSpPr>
        <p:spPr>
          <a:xfrm>
            <a:off x="3647003" y="427673"/>
            <a:ext cx="7336393" cy="388858"/>
          </a:xfrm>
          <a:prstGeom prst="rect">
            <a:avLst/>
          </a:prstGeom>
          <a:noFill/>
          <a:ln/>
        </p:spPr>
        <p:txBody>
          <a:bodyPr wrap="none" rtlCol="0" anchor="t"/>
          <a:lstStyle/>
          <a:p>
            <a:pPr algn="ctr" indent="0" marL="0">
              <a:lnSpc>
                <a:spcPts val="3062"/>
              </a:lnSpc>
              <a:buNone/>
            </a:pPr>
            <a:r>
              <a:rPr lang="en-US" sz="2449" b="1" dirty="0">
                <a:solidFill>
                  <a:srgbClr val="FFFFFF"/>
                </a:solidFill>
                <a:highlight>
                  <a:srgbClr val="437066"/>
                </a:highlight>
                <a:latin typeface="Kanit" pitchFamily="34" charset="0"/>
                <a:ea typeface="Kanit" pitchFamily="34" charset="-122"/>
                <a:cs typeface="Kanit" pitchFamily="34" charset="-120"/>
              </a:rPr>
              <a:t>                             Support Vector Machine  Types                </a:t>
            </a:r>
            <a:endParaRPr lang="en-US" sz="2449" dirty="0"/>
          </a:p>
        </p:txBody>
      </p:sp>
      <p:sp>
        <p:nvSpPr>
          <p:cNvPr id="5" name="Text 3"/>
          <p:cNvSpPr/>
          <p:nvPr/>
        </p:nvSpPr>
        <p:spPr>
          <a:xfrm>
            <a:off x="3621167" y="1127522"/>
            <a:ext cx="7388066" cy="1243608"/>
          </a:xfrm>
          <a:prstGeom prst="rect">
            <a:avLst/>
          </a:prstGeom>
          <a:noFill/>
          <a:ln/>
        </p:spPr>
        <p:txBody>
          <a:bodyPr wrap="square" rtlCol="0" anchor="t"/>
          <a:lstStyle/>
          <a:p>
            <a:pPr algn="l" indent="0" marL="0">
              <a:lnSpc>
                <a:spcPts val="1960"/>
              </a:lnSpc>
              <a:buNone/>
            </a:pPr>
            <a:r>
              <a:rPr lang="en-US" sz="1225" b="1" dirty="0">
                <a:solidFill>
                  <a:srgbClr val="FFFFFF"/>
                </a:solidFill>
                <a:highlight>
                  <a:srgbClr val="437066"/>
                </a:highlight>
                <a:latin typeface="Martel Sans" pitchFamily="34" charset="0"/>
                <a:ea typeface="Martel Sans" pitchFamily="34" charset="-122"/>
                <a:cs typeface="Martel Sans" pitchFamily="34" charset="-120"/>
              </a:rPr>
              <a:t>Non - Linear </a:t>
            </a:r>
            <a:pPr algn="l" indent="0" marL="0">
              <a:lnSpc>
                <a:spcPts val="1960"/>
              </a:lnSpc>
              <a:buNone/>
            </a:pPr>
            <a:r>
              <a:rPr lang="en-US" sz="1225" dirty="0">
                <a:solidFill>
                  <a:srgbClr val="2C3249"/>
                </a:solidFill>
                <a:latin typeface="Martel Sans" pitchFamily="34" charset="0"/>
                <a:ea typeface="Martel Sans" pitchFamily="34" charset="-122"/>
                <a:cs typeface="Martel Sans" pitchFamily="34" charset="-120"/>
              </a:rPr>
              <a:t>: Non-Linear SVM can be used to classify data when it cannot be separated into two classes by a straight line (in the case of 2D). By using kernel functions, nonlinear SVMs can handle nonlinearly separable data. The original input data is transformed by these kernel functions into a higher-dimensional feature space, where the data points can be linearly separated. A linear SVM is used to locate a nonlinear decision boundary in this modified space.</a:t>
            </a:r>
            <a:endParaRPr lang="en-US" sz="1225" dirty="0"/>
          </a:p>
        </p:txBody>
      </p:sp>
      <p:pic>
        <p:nvPicPr>
          <p:cNvPr id="6" name="Image 0" descr="preencoded.png">    </p:cNvPr>
          <p:cNvPicPr>
            <a:picLocks noChangeAspect="1"/>
          </p:cNvPicPr>
          <p:nvPr/>
        </p:nvPicPr>
        <p:blipFill>
          <a:blip r:embed="rId1"/>
          <a:stretch>
            <a:fillRect/>
          </a:stretch>
        </p:blipFill>
        <p:spPr>
          <a:xfrm>
            <a:off x="5191244" y="2546033"/>
            <a:ext cx="4247793" cy="3446978"/>
          </a:xfrm>
          <a:prstGeom prst="rect">
            <a:avLst/>
          </a:prstGeom>
        </p:spPr>
      </p:pic>
      <p:sp>
        <p:nvSpPr>
          <p:cNvPr id="7" name="Text 4"/>
          <p:cNvSpPr/>
          <p:nvPr/>
        </p:nvSpPr>
        <p:spPr>
          <a:xfrm>
            <a:off x="3621167" y="6167914"/>
            <a:ext cx="7388066" cy="497443"/>
          </a:xfrm>
          <a:prstGeom prst="rect">
            <a:avLst/>
          </a:prstGeom>
          <a:noFill/>
          <a:ln/>
        </p:spPr>
        <p:txBody>
          <a:bodyPr wrap="square" rtlCol="0" anchor="t"/>
          <a:lstStyle/>
          <a:p>
            <a:pPr indent="0" marL="0">
              <a:lnSpc>
                <a:spcPts val="1960"/>
              </a:lnSpc>
              <a:buNone/>
            </a:pPr>
            <a:r>
              <a:rPr lang="en-US" sz="1225" dirty="0">
                <a:solidFill>
                  <a:srgbClr val="2C3249"/>
                </a:solidFill>
                <a:latin typeface="Martel Sans" pitchFamily="34" charset="0"/>
                <a:ea typeface="Martel Sans" pitchFamily="34" charset="-122"/>
                <a:cs typeface="Martel Sans" pitchFamily="34" charset="-120"/>
              </a:rPr>
              <a:t>in order to separate these data points, more dimensions are needed . So, we will add a third dimension z. It can be calculated as: z=x2 +y2</a:t>
            </a:r>
            <a:endParaRPr lang="en-US" sz="1225" dirty="0"/>
          </a:p>
        </p:txBody>
      </p:sp>
      <p:pic>
        <p:nvPicPr>
          <p:cNvPr id="8" name="Image 1" descr="preencoded.png">    </p:cNvPr>
          <p:cNvPicPr>
            <a:picLocks noChangeAspect="1"/>
          </p:cNvPicPr>
          <p:nvPr/>
        </p:nvPicPr>
        <p:blipFill>
          <a:blip r:embed="rId2"/>
          <a:stretch>
            <a:fillRect/>
          </a:stretch>
        </p:blipFill>
        <p:spPr>
          <a:xfrm>
            <a:off x="5317212" y="6840260"/>
            <a:ext cx="3995857" cy="3446978"/>
          </a:xfrm>
          <a:prstGeom prst="rect">
            <a:avLst/>
          </a:prstGeom>
        </p:spPr>
      </p:pic>
      <p:pic>
        <p:nvPicPr>
          <p:cNvPr id="9" name="Image 2" descr="preencoded.png">    </p:cNvPr>
          <p:cNvPicPr>
            <a:picLocks noChangeAspect="1"/>
          </p:cNvPicPr>
          <p:nvPr/>
        </p:nvPicPr>
        <p:blipFill>
          <a:blip r:embed="rId3"/>
          <a:stretch>
            <a:fillRect/>
          </a:stretch>
        </p:blipFill>
        <p:spPr>
          <a:xfrm>
            <a:off x="5515570" y="10462141"/>
            <a:ext cx="3599259" cy="3447098"/>
          </a:xfrm>
          <a:prstGeom prst="rect">
            <a:avLst/>
          </a:prstGeom>
        </p:spPr>
      </p:pic>
      <p:sp>
        <p:nvSpPr>
          <p:cNvPr id="10" name="Text 5"/>
          <p:cNvSpPr/>
          <p:nvPr/>
        </p:nvSpPr>
        <p:spPr>
          <a:xfrm>
            <a:off x="3621167" y="14084141"/>
            <a:ext cx="7388066" cy="497443"/>
          </a:xfrm>
          <a:prstGeom prst="rect">
            <a:avLst/>
          </a:prstGeom>
          <a:noFill/>
          <a:ln/>
        </p:spPr>
        <p:txBody>
          <a:bodyPr wrap="square" rtlCol="0" anchor="t"/>
          <a:lstStyle/>
          <a:p>
            <a:pPr indent="0" marL="0">
              <a:lnSpc>
                <a:spcPts val="1960"/>
              </a:lnSpc>
              <a:buNone/>
            </a:pPr>
            <a:r>
              <a:rPr lang="en-US" sz="1225" dirty="0">
                <a:solidFill>
                  <a:srgbClr val="2C3249"/>
                </a:solidFill>
                <a:latin typeface="Martel Sans" pitchFamily="34" charset="0"/>
                <a:ea typeface="Martel Sans" pitchFamily="34" charset="-122"/>
                <a:cs typeface="Martel Sans" pitchFamily="34" charset="-120"/>
              </a:rPr>
              <a:t>Since we are in 3-d Space, hence it is looking like a plane parallel to the x-axis. If we convert it in 2d space with z=1</a:t>
            </a:r>
            <a:endParaRPr lang="en-US" sz="1225" dirty="0"/>
          </a:p>
        </p:txBody>
      </p:sp>
      <p:pic>
        <p:nvPicPr>
          <p:cNvPr id="11" name="Image 3" descr="preencoded.png">    </p:cNvPr>
          <p:cNvPicPr>
            <a:picLocks noChangeAspect="1"/>
          </p:cNvPicPr>
          <p:nvPr/>
        </p:nvPicPr>
        <p:blipFill>
          <a:blip r:embed="rId4"/>
          <a:stretch>
            <a:fillRect/>
          </a:stretch>
        </p:blipFill>
        <p:spPr>
          <a:xfrm>
            <a:off x="5119449" y="14756487"/>
            <a:ext cx="4391382" cy="3446978"/>
          </a:xfrm>
          <a:prstGeom prst="rect">
            <a:avLst/>
          </a:prstGeom>
        </p:spPr>
      </p:pic>
      <p:sp>
        <p:nvSpPr>
          <p:cNvPr id="12" name="Text 6"/>
          <p:cNvSpPr/>
          <p:nvPr/>
        </p:nvSpPr>
        <p:spPr>
          <a:xfrm>
            <a:off x="3621167" y="18378368"/>
            <a:ext cx="7388066" cy="746165"/>
          </a:xfrm>
          <a:prstGeom prst="rect">
            <a:avLst/>
          </a:prstGeom>
          <a:noFill/>
          <a:ln/>
        </p:spPr>
        <p:txBody>
          <a:bodyPr wrap="square" rtlCol="0" anchor="t"/>
          <a:lstStyle/>
          <a:p>
            <a:pPr indent="0" marL="0">
              <a:lnSpc>
                <a:spcPts val="1960"/>
              </a:lnSpc>
              <a:buNone/>
            </a:pPr>
            <a:r>
              <a:rPr lang="en-US" sz="1225" dirty="0">
                <a:solidFill>
                  <a:srgbClr val="2C3249"/>
                </a:solidFill>
                <a:latin typeface="Martel Sans" pitchFamily="34" charset="0"/>
                <a:ea typeface="Martel Sans" pitchFamily="34" charset="-122"/>
                <a:cs typeface="Martel Sans" pitchFamily="34" charset="-120"/>
              </a:rPr>
              <a:t> </a:t>
            </a:r>
            <a:pPr indent="0" marL="0">
              <a:lnSpc>
                <a:spcPts val="1960"/>
              </a:lnSpc>
              <a:buNone/>
            </a:pPr>
            <a:r>
              <a:rPr lang="en-US" sz="1225" dirty="0">
                <a:solidFill>
                  <a:srgbClr val="FFFFFF"/>
                </a:solidFill>
                <a:highlight>
                  <a:srgbClr val="437066"/>
                </a:highlight>
                <a:latin typeface="Martel Sans" pitchFamily="34" charset="0"/>
                <a:ea typeface="Martel Sans" pitchFamily="34" charset="-122"/>
                <a:cs typeface="Martel Sans" pitchFamily="34" charset="-120"/>
              </a:rPr>
              <a:t>C parameter</a:t>
            </a:r>
            <a:pPr indent="0" marL="0">
              <a:lnSpc>
                <a:spcPts val="1960"/>
              </a:lnSpc>
              <a:buNone/>
            </a:pPr>
            <a:r>
              <a:rPr lang="en-US" sz="1225" dirty="0">
                <a:solidFill>
                  <a:srgbClr val="2C3249"/>
                </a:solidFill>
                <a:latin typeface="Martel Sans" pitchFamily="34" charset="0"/>
                <a:ea typeface="Martel Sans" pitchFamily="34" charset="-122"/>
                <a:cs typeface="Martel Sans" pitchFamily="34" charset="-120"/>
              </a:rPr>
              <a:t> is a primary regularization parameter in SVMs. It controls the tradeoff between maximizing the margin and minimizing the misclassification of training data. A smaller C enables more misclassification, while a larger C imposes a stricter margin.</a:t>
            </a:r>
            <a:endParaRPr lang="en-US" sz="1225" dirty="0"/>
          </a:p>
        </p:txBody>
      </p:sp>
      <p:pic>
        <p:nvPicPr>
          <p:cNvPr id="13"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1609963"/>
            <a:ext cx="5554980" cy="694373"/>
          </a:xfrm>
          <a:prstGeom prst="rect">
            <a:avLst/>
          </a:prstGeom>
          <a:noFill/>
          <a:ln/>
        </p:spPr>
        <p:txBody>
          <a:bodyPr wrap="none" rtlCol="0" anchor="t"/>
          <a:lstStyle/>
          <a:p>
            <a:pPr indent="0" marL="0">
              <a:lnSpc>
                <a:spcPts val="5468"/>
              </a:lnSpc>
              <a:buNone/>
            </a:pPr>
            <a:r>
              <a:rPr lang="en-US" sz="4374" dirty="0">
                <a:solidFill>
                  <a:srgbClr val="272D45"/>
                </a:solidFill>
                <a:latin typeface="Kanit" pitchFamily="34" charset="0"/>
                <a:ea typeface="Kanit" pitchFamily="34" charset="-122"/>
                <a:cs typeface="Kanit" pitchFamily="34" charset="-120"/>
              </a:rPr>
              <a:t>Regression Algorithms</a:t>
            </a:r>
            <a:endParaRPr lang="en-US" sz="4374" dirty="0"/>
          </a:p>
        </p:txBody>
      </p:sp>
      <p:pic>
        <p:nvPicPr>
          <p:cNvPr id="6" name="Image 1" descr="preencoded.png">    </p:cNvPr>
          <p:cNvPicPr>
            <a:picLocks noChangeAspect="1"/>
          </p:cNvPicPr>
          <p:nvPr/>
        </p:nvPicPr>
        <p:blipFill>
          <a:blip r:embed="rId2"/>
          <a:stretch>
            <a:fillRect/>
          </a:stretch>
        </p:blipFill>
        <p:spPr>
          <a:xfrm>
            <a:off x="833199" y="2637592"/>
            <a:ext cx="1110972" cy="1990963"/>
          </a:xfrm>
          <a:prstGeom prst="rect">
            <a:avLst/>
          </a:prstGeom>
        </p:spPr>
      </p:pic>
      <p:sp>
        <p:nvSpPr>
          <p:cNvPr id="7" name="Text 3"/>
          <p:cNvSpPr/>
          <p:nvPr/>
        </p:nvSpPr>
        <p:spPr>
          <a:xfrm>
            <a:off x="2277428" y="2859762"/>
            <a:ext cx="2777490" cy="347186"/>
          </a:xfrm>
          <a:prstGeom prst="rect">
            <a:avLst/>
          </a:prstGeom>
          <a:noFill/>
          <a:ln/>
        </p:spPr>
        <p:txBody>
          <a:bodyPr wrap="none" rtlCol="0" anchor="t"/>
          <a:lstStyle/>
          <a:p>
            <a:pPr algn="l" indent="0" marL="0">
              <a:lnSpc>
                <a:spcPts val="2734"/>
              </a:lnSpc>
              <a:buNone/>
            </a:pPr>
            <a:r>
              <a:rPr lang="en-US" sz="2187" dirty="0">
                <a:solidFill>
                  <a:srgbClr val="2C3249"/>
                </a:solidFill>
                <a:latin typeface="Kanit" pitchFamily="34" charset="0"/>
                <a:ea typeface="Kanit" pitchFamily="34" charset="-122"/>
                <a:cs typeface="Kanit" pitchFamily="34" charset="-120"/>
              </a:rPr>
              <a:t>Linear Regression</a:t>
            </a:r>
            <a:endParaRPr lang="en-US" sz="2187" dirty="0"/>
          </a:p>
        </p:txBody>
      </p:sp>
      <p:sp>
        <p:nvSpPr>
          <p:cNvPr id="8" name="Text 4"/>
          <p:cNvSpPr/>
          <p:nvPr/>
        </p:nvSpPr>
        <p:spPr>
          <a:xfrm>
            <a:off x="2277428" y="3340179"/>
            <a:ext cx="6033373" cy="1066205"/>
          </a:xfrm>
          <a:prstGeom prst="rect">
            <a:avLst/>
          </a:prstGeom>
          <a:noFill/>
          <a:ln/>
        </p:spPr>
        <p:txBody>
          <a:bodyPr wrap="square" rtlCol="0" anchor="t"/>
          <a:lstStyle/>
          <a:p>
            <a:pPr algn="l"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A technique to model the relationship between a dependent variable and one or more independent variables.</a:t>
            </a:r>
            <a:endParaRPr lang="en-US" sz="1750" dirty="0"/>
          </a:p>
        </p:txBody>
      </p:sp>
      <p:pic>
        <p:nvPicPr>
          <p:cNvPr id="9" name="Image 2" descr="preencoded.png">    </p:cNvPr>
          <p:cNvPicPr>
            <a:picLocks noChangeAspect="1"/>
          </p:cNvPicPr>
          <p:nvPr/>
        </p:nvPicPr>
        <p:blipFill>
          <a:blip r:embed="rId3"/>
          <a:stretch>
            <a:fillRect/>
          </a:stretch>
        </p:blipFill>
        <p:spPr>
          <a:xfrm>
            <a:off x="833199" y="4628555"/>
            <a:ext cx="1110972" cy="1990963"/>
          </a:xfrm>
          <a:prstGeom prst="rect">
            <a:avLst/>
          </a:prstGeom>
        </p:spPr>
      </p:pic>
      <p:sp>
        <p:nvSpPr>
          <p:cNvPr id="10" name="Text 5"/>
          <p:cNvSpPr/>
          <p:nvPr/>
        </p:nvSpPr>
        <p:spPr>
          <a:xfrm>
            <a:off x="2277428" y="4850725"/>
            <a:ext cx="2777490" cy="347186"/>
          </a:xfrm>
          <a:prstGeom prst="rect">
            <a:avLst/>
          </a:prstGeom>
          <a:noFill/>
          <a:ln/>
        </p:spPr>
        <p:txBody>
          <a:bodyPr wrap="none" rtlCol="0" anchor="t"/>
          <a:lstStyle/>
          <a:p>
            <a:pPr algn="l" indent="0" marL="0">
              <a:lnSpc>
                <a:spcPts val="2734"/>
              </a:lnSpc>
              <a:buNone/>
            </a:pPr>
            <a:r>
              <a:rPr lang="en-US" sz="2187" dirty="0">
                <a:solidFill>
                  <a:srgbClr val="2C3249"/>
                </a:solidFill>
                <a:latin typeface="Kanit" pitchFamily="34" charset="0"/>
                <a:ea typeface="Kanit" pitchFamily="34" charset="-122"/>
                <a:cs typeface="Kanit" pitchFamily="34" charset="-120"/>
              </a:rPr>
              <a:t>Polynomial Regression</a:t>
            </a:r>
            <a:endParaRPr lang="en-US" sz="2187" dirty="0"/>
          </a:p>
        </p:txBody>
      </p:sp>
      <p:sp>
        <p:nvSpPr>
          <p:cNvPr id="11" name="Text 6"/>
          <p:cNvSpPr/>
          <p:nvPr/>
        </p:nvSpPr>
        <p:spPr>
          <a:xfrm>
            <a:off x="2277428" y="5331143"/>
            <a:ext cx="6033373" cy="1066205"/>
          </a:xfrm>
          <a:prstGeom prst="rect">
            <a:avLst/>
          </a:prstGeom>
          <a:noFill/>
          <a:ln/>
        </p:spPr>
        <p:txBody>
          <a:bodyPr wrap="square" rtlCol="0" anchor="t"/>
          <a:lstStyle/>
          <a:p>
            <a:pPr algn="l"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Regression analysis where the relationship between the independent variable x and the dependent variable y is modeled as an nth degree polynomial.</a:t>
            </a:r>
            <a:endParaRPr lang="en-US" sz="1750" dirty="0"/>
          </a:p>
        </p:txBody>
      </p:sp>
      <p:pic>
        <p:nvPicPr>
          <p:cNvPr id="12"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2777490"/>
          </a:xfrm>
          <a:prstGeom prst="rect">
            <a:avLst/>
          </a:prstGeom>
        </p:spPr>
      </p:pic>
      <p:sp>
        <p:nvSpPr>
          <p:cNvPr id="5" name="Text 2"/>
          <p:cNvSpPr/>
          <p:nvPr/>
        </p:nvSpPr>
        <p:spPr>
          <a:xfrm>
            <a:off x="2037993" y="3976211"/>
            <a:ext cx="5554980" cy="694373"/>
          </a:xfrm>
          <a:prstGeom prst="rect">
            <a:avLst/>
          </a:prstGeom>
          <a:noFill/>
          <a:ln/>
        </p:spPr>
        <p:txBody>
          <a:bodyPr wrap="none" rtlCol="0" anchor="t"/>
          <a:lstStyle/>
          <a:p>
            <a:pPr indent="0" marL="0">
              <a:lnSpc>
                <a:spcPts val="5468"/>
              </a:lnSpc>
              <a:buNone/>
            </a:pPr>
            <a:r>
              <a:rPr lang="en-US" sz="4374" dirty="0">
                <a:solidFill>
                  <a:srgbClr val="272D45"/>
                </a:solidFill>
                <a:latin typeface="Kanit" pitchFamily="34" charset="0"/>
                <a:ea typeface="Kanit" pitchFamily="34" charset="-122"/>
                <a:cs typeface="Kanit" pitchFamily="34" charset="-120"/>
              </a:rPr>
              <a:t>Polynomial Regression</a:t>
            </a:r>
            <a:endParaRPr lang="en-US" sz="4374" dirty="0"/>
          </a:p>
        </p:txBody>
      </p:sp>
      <p:sp>
        <p:nvSpPr>
          <p:cNvPr id="6" name="Text 3"/>
          <p:cNvSpPr/>
          <p:nvPr/>
        </p:nvSpPr>
        <p:spPr>
          <a:xfrm>
            <a:off x="2037993" y="5003840"/>
            <a:ext cx="10554414" cy="1421606"/>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Polynomial regression is a type of regression analysis where the relationship between the independent variable x and the dependent variable y is modeled as an nth degree polynomial. It is used when the relationship between the variables is not linear, and can provide a better fit to the data. Below is an example equation and graph illustrating polynomial regression.</a:t>
            </a:r>
            <a:endParaRPr lang="en-US" sz="1750" dirty="0"/>
          </a:p>
        </p:txBody>
      </p:sp>
      <p:sp>
        <p:nvSpPr>
          <p:cNvPr id="7" name="Text 4"/>
          <p:cNvSpPr/>
          <p:nvPr/>
        </p:nvSpPr>
        <p:spPr>
          <a:xfrm>
            <a:off x="2037993" y="6675358"/>
            <a:ext cx="10554414" cy="355402"/>
          </a:xfrm>
          <a:prstGeom prst="rect">
            <a:avLst/>
          </a:prstGeom>
          <a:noFill/>
          <a:ln/>
        </p:spPr>
        <p:txBody>
          <a:bodyPr wrap="non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Equation: y = a + bx + cx^2 + dx^3 + ...</a:t>
            </a:r>
            <a:endParaRPr lang="en-US" sz="1750"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773799" y="526256"/>
            <a:ext cx="4780359" cy="597456"/>
          </a:xfrm>
          <a:prstGeom prst="rect">
            <a:avLst/>
          </a:prstGeom>
          <a:noFill/>
          <a:ln/>
        </p:spPr>
        <p:txBody>
          <a:bodyPr wrap="none" rtlCol="0" anchor="t"/>
          <a:lstStyle/>
          <a:p>
            <a:pPr indent="0" marL="0">
              <a:lnSpc>
                <a:spcPts val="4705"/>
              </a:lnSpc>
              <a:buNone/>
            </a:pPr>
            <a:r>
              <a:rPr lang="en-US" sz="3764" dirty="0">
                <a:solidFill>
                  <a:srgbClr val="272D45"/>
                </a:solidFill>
                <a:latin typeface="Kanit" pitchFamily="34" charset="0"/>
                <a:ea typeface="Kanit" pitchFamily="34" charset="-122"/>
                <a:cs typeface="Kanit" pitchFamily="34" charset="-120"/>
              </a:rPr>
              <a:t>Neural Networks</a:t>
            </a:r>
            <a:endParaRPr lang="en-US" sz="3764" dirty="0"/>
          </a:p>
        </p:txBody>
      </p:sp>
      <p:sp>
        <p:nvSpPr>
          <p:cNvPr id="5" name="Text 3"/>
          <p:cNvSpPr/>
          <p:nvPr/>
        </p:nvSpPr>
        <p:spPr>
          <a:xfrm>
            <a:off x="2773799" y="1506141"/>
            <a:ext cx="9082683" cy="1223486"/>
          </a:xfrm>
          <a:prstGeom prst="rect">
            <a:avLst/>
          </a:prstGeom>
          <a:noFill/>
          <a:ln/>
        </p:spPr>
        <p:txBody>
          <a:bodyPr wrap="square" rtlCol="0" anchor="t"/>
          <a:lstStyle/>
          <a:p>
            <a:pPr indent="0" marL="0">
              <a:lnSpc>
                <a:spcPts val="2409"/>
              </a:lnSpc>
              <a:buNone/>
            </a:pPr>
            <a:r>
              <a:rPr lang="en-US" sz="1506" dirty="0">
                <a:solidFill>
                  <a:srgbClr val="2C3249"/>
                </a:solidFill>
                <a:latin typeface="Martel Sans" pitchFamily="34" charset="0"/>
                <a:ea typeface="Martel Sans" pitchFamily="34" charset="-122"/>
                <a:cs typeface="Martel Sans" pitchFamily="34" charset="-120"/>
              </a:rPr>
              <a:t>Neural networks are a key component of modern machine learning. Inspired by the structure of the human brain, they can model complex relationships and make accurate predictions. Neural networks consist of interconnected layers of artificial neurons that learn from data through a process called training.</a:t>
            </a:r>
            <a:endParaRPr lang="en-US" sz="1506" dirty="0"/>
          </a:p>
        </p:txBody>
      </p:sp>
      <p:sp>
        <p:nvSpPr>
          <p:cNvPr id="6" name="Text 4"/>
          <p:cNvSpPr/>
          <p:nvPr/>
        </p:nvSpPr>
        <p:spPr>
          <a:xfrm>
            <a:off x="2773799" y="2944654"/>
            <a:ext cx="9082683" cy="305872"/>
          </a:xfrm>
          <a:prstGeom prst="rect">
            <a:avLst/>
          </a:prstGeom>
          <a:noFill/>
          <a:ln/>
        </p:spPr>
        <p:txBody>
          <a:bodyPr wrap="none" rtlCol="0" anchor="t"/>
          <a:lstStyle/>
          <a:p>
            <a:pPr indent="0" marL="0">
              <a:lnSpc>
                <a:spcPts val="2409"/>
              </a:lnSpc>
              <a:buNone/>
            </a:pPr>
            <a:r>
              <a:rPr lang="en-US" sz="1506" dirty="0">
                <a:solidFill>
                  <a:srgbClr val="2C3249"/>
                </a:solidFill>
                <a:latin typeface="Martel Sans" pitchFamily="34" charset="0"/>
                <a:ea typeface="Martel Sans" pitchFamily="34" charset="-122"/>
                <a:cs typeface="Martel Sans" pitchFamily="34" charset="-120"/>
              </a:rPr>
              <a:t>From biological to artificial : </a:t>
            </a:r>
            <a:endParaRPr lang="en-US" sz="1506" dirty="0"/>
          </a:p>
        </p:txBody>
      </p:sp>
      <p:pic>
        <p:nvPicPr>
          <p:cNvPr id="7" name="Image 0" descr="preencoded.png">    </p:cNvPr>
          <p:cNvPicPr>
            <a:picLocks noChangeAspect="1"/>
          </p:cNvPicPr>
          <p:nvPr/>
        </p:nvPicPr>
        <p:blipFill>
          <a:blip r:embed="rId1"/>
          <a:stretch>
            <a:fillRect/>
          </a:stretch>
        </p:blipFill>
        <p:spPr>
          <a:xfrm>
            <a:off x="4152067" y="3465552"/>
            <a:ext cx="6326148" cy="4237673"/>
          </a:xfrm>
          <a:prstGeom prst="rect">
            <a:avLst/>
          </a:prstGeom>
        </p:spPr>
      </p:pic>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4537710" y="714732"/>
            <a:ext cx="5554980" cy="694373"/>
          </a:xfrm>
          <a:prstGeom prst="rect">
            <a:avLst/>
          </a:prstGeom>
          <a:noFill/>
          <a:ln/>
        </p:spPr>
        <p:txBody>
          <a:bodyPr wrap="none" rtlCol="0" anchor="t"/>
          <a:lstStyle/>
          <a:p>
            <a:pPr algn="ctr" indent="0" marL="0">
              <a:lnSpc>
                <a:spcPts val="5468"/>
              </a:lnSpc>
              <a:buNone/>
            </a:pPr>
            <a:r>
              <a:rPr lang="en-US" sz="4374" dirty="0">
                <a:solidFill>
                  <a:srgbClr val="272D45"/>
                </a:solidFill>
                <a:latin typeface="Kanit" pitchFamily="34" charset="0"/>
                <a:ea typeface="Kanit" pitchFamily="34" charset="-122"/>
                <a:cs typeface="Kanit" pitchFamily="34" charset="-120"/>
              </a:rPr>
              <a:t>Perceptron model</a:t>
            </a:r>
            <a:endParaRPr lang="en-US" sz="4374" dirty="0"/>
          </a:p>
        </p:txBody>
      </p:sp>
      <p:pic>
        <p:nvPicPr>
          <p:cNvPr id="5" name="Image 0" descr="preencoded.png">    </p:cNvPr>
          <p:cNvPicPr>
            <a:picLocks noChangeAspect="1"/>
          </p:cNvPicPr>
          <p:nvPr/>
        </p:nvPicPr>
        <p:blipFill>
          <a:blip r:embed="rId1"/>
          <a:stretch>
            <a:fillRect/>
          </a:stretch>
        </p:blipFill>
        <p:spPr>
          <a:xfrm>
            <a:off x="2037993" y="1853446"/>
            <a:ext cx="10554414" cy="4008953"/>
          </a:xfrm>
          <a:prstGeom prst="rect">
            <a:avLst/>
          </a:prstGeom>
        </p:spPr>
      </p:pic>
      <p:pic>
        <p:nvPicPr>
          <p:cNvPr id="6" name="Image 1" descr="preencoded.png">    </p:cNvPr>
          <p:cNvPicPr>
            <a:picLocks noChangeAspect="1"/>
          </p:cNvPicPr>
          <p:nvPr/>
        </p:nvPicPr>
        <p:blipFill>
          <a:blip r:embed="rId2"/>
          <a:stretch>
            <a:fillRect/>
          </a:stretch>
        </p:blipFill>
        <p:spPr>
          <a:xfrm>
            <a:off x="3183731" y="6112312"/>
            <a:ext cx="8262938" cy="708184"/>
          </a:xfrm>
          <a:prstGeom prst="rect">
            <a:avLst/>
          </a:prstGeom>
        </p:spPr>
      </p:pic>
      <p:sp>
        <p:nvSpPr>
          <p:cNvPr id="7" name="Text 3"/>
          <p:cNvSpPr/>
          <p:nvPr/>
        </p:nvSpPr>
        <p:spPr>
          <a:xfrm>
            <a:off x="2037993" y="7070407"/>
            <a:ext cx="10554414" cy="444341"/>
          </a:xfrm>
          <a:prstGeom prst="rect">
            <a:avLst/>
          </a:prstGeom>
          <a:noFill/>
          <a:ln/>
        </p:spPr>
        <p:txBody>
          <a:bodyPr wrap="none" rtlCol="0" anchor="t"/>
          <a:lstStyle/>
          <a:p>
            <a:pPr algn="ctr" indent="0" marL="0">
              <a:lnSpc>
                <a:spcPts val="3499"/>
              </a:lnSpc>
              <a:buNone/>
            </a:pPr>
            <a:r>
              <a:rPr lang="en-US" sz="2187" dirty="0">
                <a:solidFill>
                  <a:srgbClr val="2C3249"/>
                </a:solidFill>
                <a:latin typeface="Martel Sans" pitchFamily="34" charset="0"/>
                <a:ea typeface="Martel Sans" pitchFamily="34" charset="-122"/>
                <a:cs typeface="Martel Sans" pitchFamily="34" charset="-120"/>
              </a:rPr>
              <a:t>output = activation(Net)</a:t>
            </a:r>
            <a:endParaRPr lang="en-US" sz="2187"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2037993" y="624245"/>
            <a:ext cx="10554414" cy="4454009"/>
          </a:xfrm>
          <a:prstGeom prst="rect">
            <a:avLst/>
          </a:prstGeom>
        </p:spPr>
      </p:pic>
      <p:sp>
        <p:nvSpPr>
          <p:cNvPr id="5" name="Text 2"/>
          <p:cNvSpPr/>
          <p:nvPr/>
        </p:nvSpPr>
        <p:spPr>
          <a:xfrm>
            <a:off x="2037993" y="5328166"/>
            <a:ext cx="10554414" cy="888682"/>
          </a:xfrm>
          <a:prstGeom prst="rect">
            <a:avLst/>
          </a:prstGeom>
          <a:noFill/>
          <a:ln/>
        </p:spPr>
        <p:txBody>
          <a:bodyPr wrap="square" rtlCol="0" anchor="t"/>
          <a:lstStyle/>
          <a:p>
            <a:pPr indent="0" marL="0">
              <a:lnSpc>
                <a:spcPts val="3499"/>
              </a:lnSpc>
              <a:buNone/>
            </a:pPr>
            <a:r>
              <a:rPr lang="en-US" sz="2187" dirty="0">
                <a:solidFill>
                  <a:srgbClr val="2C3249"/>
                </a:solidFill>
                <a:latin typeface="Martel Sans" pitchFamily="34" charset="0"/>
                <a:ea typeface="Martel Sans" pitchFamily="34" charset="-122"/>
                <a:cs typeface="Martel Sans" pitchFamily="34" charset="-120"/>
              </a:rPr>
              <a:t>Well, the purpose of an activation function is to add non-linearity to the neural network.</a:t>
            </a:r>
            <a:endParaRPr lang="en-US" sz="2187" dirty="0"/>
          </a:p>
        </p:txBody>
      </p:sp>
      <p:sp>
        <p:nvSpPr>
          <p:cNvPr id="6" name="Text 3"/>
          <p:cNvSpPr/>
          <p:nvPr/>
        </p:nvSpPr>
        <p:spPr>
          <a:xfrm>
            <a:off x="2037993" y="6466761"/>
            <a:ext cx="10554414" cy="444341"/>
          </a:xfrm>
          <a:prstGeom prst="rect">
            <a:avLst/>
          </a:prstGeom>
          <a:noFill/>
          <a:ln/>
        </p:spPr>
        <p:txBody>
          <a:bodyPr wrap="none" rtlCol="0" anchor="t"/>
          <a:lstStyle/>
          <a:p>
            <a:pPr algn="ctr" indent="0" marL="0">
              <a:lnSpc>
                <a:spcPts val="3499"/>
              </a:lnSpc>
              <a:buNone/>
            </a:pPr>
            <a:r>
              <a:rPr lang="en-US" sz="2187" dirty="0">
                <a:solidFill>
                  <a:srgbClr val="2C3249"/>
                </a:solidFill>
                <a:latin typeface="Martel Sans" pitchFamily="34" charset="0"/>
                <a:ea typeface="Martel Sans" pitchFamily="34" charset="-122"/>
                <a:cs typeface="Martel Sans" pitchFamily="34" charset="-120"/>
              </a:rPr>
              <a:t>For example we choose Sigmoid </a:t>
            </a:r>
            <a:endParaRPr lang="en-US" sz="2187" dirty="0"/>
          </a:p>
        </p:txBody>
      </p:sp>
      <p:sp>
        <p:nvSpPr>
          <p:cNvPr id="7" name="Text 4"/>
          <p:cNvSpPr/>
          <p:nvPr/>
        </p:nvSpPr>
        <p:spPr>
          <a:xfrm>
            <a:off x="2037993" y="7161014"/>
            <a:ext cx="10554414" cy="444341"/>
          </a:xfrm>
          <a:prstGeom prst="rect">
            <a:avLst/>
          </a:prstGeom>
          <a:noFill/>
          <a:ln/>
        </p:spPr>
        <p:txBody>
          <a:bodyPr wrap="none" rtlCol="0" anchor="t"/>
          <a:lstStyle/>
          <a:p>
            <a:pPr algn="ctr" indent="0" marL="0">
              <a:lnSpc>
                <a:spcPts val="3499"/>
              </a:lnSpc>
              <a:buNone/>
            </a:pPr>
            <a:r>
              <a:rPr lang="en-US" sz="2187" dirty="0">
                <a:solidFill>
                  <a:srgbClr val="2C3249"/>
                </a:solidFill>
                <a:latin typeface="Martel Sans" pitchFamily="34" charset="0"/>
                <a:ea typeface="Martel Sans" pitchFamily="34" charset="-122"/>
                <a:cs typeface="Martel Sans" pitchFamily="34" charset="-120"/>
              </a:rPr>
              <a:t>  output = 1 / (1 + exp(-net))</a:t>
            </a:r>
            <a:endParaRPr lang="en-US" sz="2187" dirty="0"/>
          </a:p>
        </p:txBody>
      </p:sp>
      <p:pic>
        <p:nvPicPr>
          <p:cNvPr id="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733675" y="704255"/>
            <a:ext cx="9162931" cy="308610"/>
          </a:xfrm>
          <a:prstGeom prst="rect">
            <a:avLst/>
          </a:prstGeom>
          <a:noFill/>
          <a:ln/>
        </p:spPr>
        <p:txBody>
          <a:bodyPr wrap="none" rtlCol="0" anchor="t"/>
          <a:lstStyle/>
          <a:p>
            <a:pPr indent="0" marL="0">
              <a:lnSpc>
                <a:spcPts val="2430"/>
              </a:lnSpc>
              <a:buNone/>
            </a:pPr>
            <a:r>
              <a:rPr lang="en-US" sz="1519" dirty="0">
                <a:solidFill>
                  <a:srgbClr val="2C3249"/>
                </a:solidFill>
                <a:latin typeface="Martel Sans" pitchFamily="34" charset="0"/>
                <a:ea typeface="Martel Sans" pitchFamily="34" charset="-122"/>
                <a:cs typeface="Martel Sans" pitchFamily="34" charset="-120"/>
              </a:rPr>
              <a:t>Neural Network : </a:t>
            </a:r>
            <a:endParaRPr lang="en-US" sz="1519" dirty="0"/>
          </a:p>
        </p:txBody>
      </p:sp>
      <p:pic>
        <p:nvPicPr>
          <p:cNvPr id="5" name="Image 0" descr="preencoded.png">    </p:cNvPr>
          <p:cNvPicPr>
            <a:picLocks noChangeAspect="1"/>
          </p:cNvPicPr>
          <p:nvPr/>
        </p:nvPicPr>
        <p:blipFill>
          <a:blip r:embed="rId1"/>
          <a:stretch>
            <a:fillRect/>
          </a:stretch>
        </p:blipFill>
        <p:spPr>
          <a:xfrm>
            <a:off x="4614743" y="1229797"/>
            <a:ext cx="5400794" cy="4275177"/>
          </a:xfrm>
          <a:prstGeom prst="rect">
            <a:avLst/>
          </a:prstGeom>
        </p:spPr>
      </p:pic>
      <p:sp>
        <p:nvSpPr>
          <p:cNvPr id="6" name="Text 3"/>
          <p:cNvSpPr/>
          <p:nvPr/>
        </p:nvSpPr>
        <p:spPr>
          <a:xfrm>
            <a:off x="2733675" y="5721906"/>
            <a:ext cx="9162931" cy="308610"/>
          </a:xfrm>
          <a:prstGeom prst="rect">
            <a:avLst/>
          </a:prstGeom>
          <a:noFill/>
          <a:ln/>
        </p:spPr>
        <p:txBody>
          <a:bodyPr wrap="none" rtlCol="0" anchor="t"/>
          <a:lstStyle/>
          <a:p>
            <a:pPr indent="0" marL="0">
              <a:lnSpc>
                <a:spcPts val="2430"/>
              </a:lnSpc>
              <a:buNone/>
            </a:pPr>
            <a:r>
              <a:rPr lang="en-US" sz="1519" dirty="0">
                <a:solidFill>
                  <a:srgbClr val="2C3249"/>
                </a:solidFill>
                <a:latin typeface="Martel Sans" pitchFamily="34" charset="0"/>
                <a:ea typeface="Martel Sans" pitchFamily="34" charset="-122"/>
                <a:cs typeface="Martel Sans" pitchFamily="34" charset="-120"/>
              </a:rPr>
              <a:t>Input : holds the input features (no computation is performed) </a:t>
            </a:r>
            <a:endParaRPr lang="en-US" sz="1519" dirty="0"/>
          </a:p>
        </p:txBody>
      </p:sp>
      <p:sp>
        <p:nvSpPr>
          <p:cNvPr id="7" name="Text 4"/>
          <p:cNvSpPr/>
          <p:nvPr/>
        </p:nvSpPr>
        <p:spPr>
          <a:xfrm>
            <a:off x="2733675" y="6247448"/>
            <a:ext cx="9162931" cy="617220"/>
          </a:xfrm>
          <a:prstGeom prst="rect">
            <a:avLst/>
          </a:prstGeom>
          <a:noFill/>
          <a:ln/>
        </p:spPr>
        <p:txBody>
          <a:bodyPr wrap="square" rtlCol="0" anchor="t"/>
          <a:lstStyle/>
          <a:p>
            <a:pPr indent="0" marL="0">
              <a:lnSpc>
                <a:spcPts val="2430"/>
              </a:lnSpc>
              <a:buNone/>
            </a:pPr>
            <a:r>
              <a:rPr lang="en-US" sz="1519" dirty="0">
                <a:solidFill>
                  <a:srgbClr val="2C3249"/>
                </a:solidFill>
                <a:latin typeface="Martel Sans" pitchFamily="34" charset="0"/>
                <a:ea typeface="Martel Sans" pitchFamily="34" charset="-122"/>
                <a:cs typeface="Martel Sans" pitchFamily="34" charset="-120"/>
              </a:rPr>
              <a:t>Hiddden layer : performs all kinds of computation on the features entered through the input layer and transfers the result to the output layer</a:t>
            </a:r>
            <a:endParaRPr lang="en-US" sz="1519" dirty="0"/>
          </a:p>
        </p:txBody>
      </p:sp>
      <p:sp>
        <p:nvSpPr>
          <p:cNvPr id="8" name="Text 5"/>
          <p:cNvSpPr/>
          <p:nvPr/>
        </p:nvSpPr>
        <p:spPr>
          <a:xfrm>
            <a:off x="2733675" y="7081599"/>
            <a:ext cx="9162931" cy="617220"/>
          </a:xfrm>
          <a:prstGeom prst="rect">
            <a:avLst/>
          </a:prstGeom>
          <a:noFill/>
          <a:ln/>
        </p:spPr>
        <p:txBody>
          <a:bodyPr wrap="square" rtlCol="0" anchor="t"/>
          <a:lstStyle/>
          <a:p>
            <a:pPr indent="0" marL="0">
              <a:lnSpc>
                <a:spcPts val="2430"/>
              </a:lnSpc>
              <a:buNone/>
            </a:pPr>
            <a:r>
              <a:rPr lang="en-US" sz="1519" dirty="0">
                <a:solidFill>
                  <a:srgbClr val="2C3249"/>
                </a:solidFill>
                <a:latin typeface="Martel Sans" pitchFamily="34" charset="0"/>
                <a:ea typeface="Martel Sans" pitchFamily="34" charset="-122"/>
                <a:cs typeface="Martel Sans" pitchFamily="34" charset="-120"/>
              </a:rPr>
              <a:t>Output layer : It’s the final layer of the network that brings the information learned through the hidden layer and delivers the final value as a result.</a:t>
            </a:r>
            <a:endParaRPr lang="en-US" sz="1519"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353866" y="2509123"/>
            <a:ext cx="9922669" cy="694373"/>
          </a:xfrm>
          <a:prstGeom prst="rect">
            <a:avLst/>
          </a:prstGeom>
          <a:noFill/>
          <a:ln/>
        </p:spPr>
        <p:txBody>
          <a:bodyPr wrap="none" rtlCol="0" anchor="t"/>
          <a:lstStyle/>
          <a:p>
            <a:pPr algn="ctr" indent="0" marL="0">
              <a:lnSpc>
                <a:spcPts val="5468"/>
              </a:lnSpc>
              <a:buNone/>
            </a:pPr>
            <a:r>
              <a:rPr lang="en-US" sz="4374" dirty="0">
                <a:solidFill>
                  <a:srgbClr val="272D45"/>
                </a:solidFill>
                <a:latin typeface="Kanit" pitchFamily="34" charset="0"/>
                <a:ea typeface="Kanit" pitchFamily="34" charset="-122"/>
                <a:cs typeface="Kanit" pitchFamily="34" charset="-120"/>
              </a:rPr>
              <a:t>Forward propagation? Backpropagation?</a:t>
            </a:r>
            <a:endParaRPr lang="en-US" sz="4374" dirty="0"/>
          </a:p>
        </p:txBody>
      </p:sp>
      <p:sp>
        <p:nvSpPr>
          <p:cNvPr id="5" name="Text 3"/>
          <p:cNvSpPr/>
          <p:nvPr/>
        </p:nvSpPr>
        <p:spPr>
          <a:xfrm>
            <a:off x="2037993" y="3647837"/>
            <a:ext cx="10554414" cy="1089065"/>
          </a:xfrm>
          <a:prstGeom prst="rect">
            <a:avLst/>
          </a:prstGeom>
          <a:noFill/>
          <a:ln/>
        </p:spPr>
        <p:txBody>
          <a:bodyPr wrap="square" rtlCol="0" anchor="t"/>
          <a:lstStyle/>
          <a:p>
            <a:pPr algn="ctr" indent="0" marL="0">
              <a:lnSpc>
                <a:spcPts val="2799"/>
              </a:lnSpc>
              <a:buNone/>
            </a:pPr>
            <a:r>
              <a:rPr lang="en-US" sz="1750" dirty="0">
                <a:solidFill>
                  <a:srgbClr val="000000"/>
                </a:solidFill>
                <a:latin typeface="Martel Sans" pitchFamily="34" charset="0"/>
                <a:ea typeface="Martel Sans" pitchFamily="34" charset="-122"/>
                <a:cs typeface="Martel Sans" pitchFamily="34" charset="-120"/>
              </a:rPr>
              <a:t>💡</a:t>
            </a:r>
            <a:pPr algn="ctr" indent="0" marL="0">
              <a:lnSpc>
                <a:spcPts val="2799"/>
              </a:lnSpc>
              <a:buNone/>
            </a:pPr>
            <a:r>
              <a:rPr lang="en-US" sz="1750" b="1" dirty="0">
                <a:solidFill>
                  <a:srgbClr val="2C3249"/>
                </a:solidFill>
                <a:latin typeface="Martel Sans" pitchFamily="34" charset="0"/>
                <a:ea typeface="Martel Sans" pitchFamily="34" charset="-122"/>
                <a:cs typeface="Martel Sans" pitchFamily="34" charset="-120"/>
              </a:rPr>
              <a:t> Feedforward Propagation </a:t>
            </a:r>
            <a:pPr algn="ct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a:t>
            </a:r>
            <a:pPr algn="ctr" indent="0" marL="0">
              <a:lnSpc>
                <a:spcPts val="2799"/>
              </a:lnSpc>
              <a:buNone/>
            </a:pPr>
            <a:r>
              <a:rPr lang="en-US" sz="1750" b="1" dirty="0">
                <a:solidFill>
                  <a:srgbClr val="2C3249"/>
                </a:solidFill>
                <a:latin typeface="Martel Sans" pitchFamily="34" charset="0"/>
                <a:ea typeface="Martel Sans" pitchFamily="34" charset="-122"/>
                <a:cs typeface="Martel Sans" pitchFamily="34" charset="-120"/>
              </a:rPr>
              <a:t> </a:t>
            </a:r>
            <a:pPr algn="ct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the flow of information occurs in the forward direction. The input is used to calculate some intermediate function in the hidden layer, which is then used to calculate an output. </a:t>
            </a:r>
            <a:endParaRPr lang="en-US" sz="1750" dirty="0"/>
          </a:p>
        </p:txBody>
      </p:sp>
      <p:sp>
        <p:nvSpPr>
          <p:cNvPr id="6" name="Text 4"/>
          <p:cNvSpPr/>
          <p:nvPr/>
        </p:nvSpPr>
        <p:spPr>
          <a:xfrm>
            <a:off x="2037993" y="4986814"/>
            <a:ext cx="10554414" cy="733663"/>
          </a:xfrm>
          <a:prstGeom prst="rect">
            <a:avLst/>
          </a:prstGeom>
          <a:noFill/>
          <a:ln/>
        </p:spPr>
        <p:txBody>
          <a:bodyPr wrap="square" rtlCol="0" anchor="t"/>
          <a:lstStyle/>
          <a:p>
            <a:pPr algn="ctr" indent="0" marL="0">
              <a:lnSpc>
                <a:spcPts val="2799"/>
              </a:lnSpc>
              <a:buNone/>
            </a:pPr>
            <a:r>
              <a:rPr lang="en-US" sz="1750" dirty="0">
                <a:solidFill>
                  <a:srgbClr val="000000"/>
                </a:solidFill>
                <a:latin typeface="Martel Sans" pitchFamily="34" charset="0"/>
                <a:ea typeface="Martel Sans" pitchFamily="34" charset="-122"/>
                <a:cs typeface="Martel Sans" pitchFamily="34" charset="-120"/>
              </a:rPr>
              <a:t>💡</a:t>
            </a:r>
            <a:pPr algn="ctr" indent="0" marL="0">
              <a:lnSpc>
                <a:spcPts val="2799"/>
              </a:lnSpc>
              <a:buNone/>
            </a:pPr>
            <a:r>
              <a:rPr lang="en-US" sz="1750" b="1" dirty="0">
                <a:solidFill>
                  <a:srgbClr val="2C3249"/>
                </a:solidFill>
                <a:latin typeface="Martel Sans" pitchFamily="34" charset="0"/>
                <a:ea typeface="Martel Sans" pitchFamily="34" charset="-122"/>
                <a:cs typeface="Martel Sans" pitchFamily="34" charset="-120"/>
              </a:rPr>
              <a:t> Backpropagation </a:t>
            </a:r>
            <a:pPr algn="ct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 the weights of the network connections are repeatedly adjusted to minimize the difference between the actual output vector of the net and the desired output vector.</a:t>
            </a:r>
            <a:endParaRPr lang="en-US" sz="1750" dirty="0"/>
          </a:p>
        </p:txBody>
      </p:sp>
      <p:pic>
        <p:nvPicPr>
          <p:cNvPr id="7"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30553"/>
          </a:xfrm>
          <a:prstGeom prst="rect">
            <a:avLst/>
          </a:prstGeom>
          <a:solidFill>
            <a:srgbClr val="FFFFFF"/>
          </a:solidFill>
          <a:ln/>
        </p:spPr>
      </p:sp>
      <p:sp>
        <p:nvSpPr>
          <p:cNvPr id="4" name="Text 2"/>
          <p:cNvSpPr/>
          <p:nvPr/>
        </p:nvSpPr>
        <p:spPr>
          <a:xfrm>
            <a:off x="4135874" y="609838"/>
            <a:ext cx="6358533" cy="693063"/>
          </a:xfrm>
          <a:prstGeom prst="rect">
            <a:avLst/>
          </a:prstGeom>
          <a:noFill/>
          <a:ln/>
        </p:spPr>
        <p:txBody>
          <a:bodyPr wrap="none" rtlCol="0" anchor="t"/>
          <a:lstStyle/>
          <a:p>
            <a:pPr algn="ctr" indent="0" marL="0">
              <a:lnSpc>
                <a:spcPts val="5457"/>
              </a:lnSpc>
              <a:buNone/>
            </a:pPr>
            <a:r>
              <a:rPr lang="en-US" sz="4366" dirty="0">
                <a:solidFill>
                  <a:srgbClr val="272D45"/>
                </a:solidFill>
                <a:latin typeface="Kanit" pitchFamily="34" charset="0"/>
                <a:ea typeface="Kanit" pitchFamily="34" charset="-122"/>
                <a:cs typeface="Kanit" pitchFamily="34" charset="-120"/>
              </a:rPr>
              <a:t>FeedForward propagation </a:t>
            </a:r>
            <a:endParaRPr lang="en-US" sz="4366" dirty="0"/>
          </a:p>
        </p:txBody>
      </p:sp>
      <p:pic>
        <p:nvPicPr>
          <p:cNvPr id="5" name="Image 0" descr="preencoded.png">    </p:cNvPr>
          <p:cNvPicPr>
            <a:picLocks noChangeAspect="1"/>
          </p:cNvPicPr>
          <p:nvPr/>
        </p:nvPicPr>
        <p:blipFill>
          <a:blip r:embed="rId1"/>
          <a:stretch>
            <a:fillRect/>
          </a:stretch>
        </p:blipFill>
        <p:spPr>
          <a:xfrm>
            <a:off x="2519005" y="1746409"/>
            <a:ext cx="9592389" cy="4915257"/>
          </a:xfrm>
          <a:prstGeom prst="rect">
            <a:avLst/>
          </a:prstGeom>
        </p:spPr>
      </p:pic>
      <p:sp>
        <p:nvSpPr>
          <p:cNvPr id="6" name="Text 3"/>
          <p:cNvSpPr/>
          <p:nvPr/>
        </p:nvSpPr>
        <p:spPr>
          <a:xfrm>
            <a:off x="2047756" y="6911102"/>
            <a:ext cx="10534888" cy="709613"/>
          </a:xfrm>
          <a:prstGeom prst="rect">
            <a:avLst/>
          </a:prstGeom>
          <a:noFill/>
          <a:ln/>
        </p:spPr>
        <p:txBody>
          <a:bodyPr wrap="square" rtlCol="0" anchor="t"/>
          <a:lstStyle/>
          <a:p>
            <a:pPr algn="ctr" indent="0" marL="0">
              <a:lnSpc>
                <a:spcPts val="2794"/>
              </a:lnSpc>
              <a:buNone/>
            </a:pPr>
            <a:r>
              <a:rPr lang="en-US" sz="1746" dirty="0">
                <a:solidFill>
                  <a:srgbClr val="2C3249"/>
                </a:solidFill>
                <a:latin typeface="Martel Sans" pitchFamily="34" charset="0"/>
                <a:ea typeface="Martel Sans" pitchFamily="34" charset="-122"/>
                <a:cs typeface="Martel Sans" pitchFamily="34" charset="-120"/>
              </a:rPr>
              <a:t>the bias is used to offset the result. It helps the models to shift the activation function towards the positive or negative side.</a:t>
            </a:r>
            <a:endParaRPr lang="en-US" sz="1746"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4129802" y="1083231"/>
            <a:ext cx="6370796" cy="694373"/>
          </a:xfrm>
          <a:prstGeom prst="rect">
            <a:avLst/>
          </a:prstGeom>
          <a:noFill/>
          <a:ln/>
        </p:spPr>
        <p:txBody>
          <a:bodyPr wrap="none" rtlCol="0" anchor="t"/>
          <a:lstStyle/>
          <a:p>
            <a:pPr algn="ctr" indent="0" marL="0">
              <a:lnSpc>
                <a:spcPts val="5468"/>
              </a:lnSpc>
              <a:buNone/>
            </a:pPr>
            <a:r>
              <a:rPr lang="en-US" sz="4374" dirty="0">
                <a:solidFill>
                  <a:srgbClr val="272D45"/>
                </a:solidFill>
                <a:latin typeface="Kanit" pitchFamily="34" charset="0"/>
                <a:ea typeface="Kanit" pitchFamily="34" charset="-122"/>
                <a:cs typeface="Kanit" pitchFamily="34" charset="-120"/>
              </a:rPr>
              <a:t>FeedForward propagation </a:t>
            </a:r>
            <a:endParaRPr lang="en-US" sz="4374" dirty="0"/>
          </a:p>
        </p:txBody>
      </p:sp>
      <p:pic>
        <p:nvPicPr>
          <p:cNvPr id="5" name="Image 0" descr="preencoded.png">    </p:cNvPr>
          <p:cNvPicPr>
            <a:picLocks noChangeAspect="1"/>
          </p:cNvPicPr>
          <p:nvPr/>
        </p:nvPicPr>
        <p:blipFill>
          <a:blip r:embed="rId1"/>
          <a:stretch>
            <a:fillRect/>
          </a:stretch>
        </p:blipFill>
        <p:spPr>
          <a:xfrm>
            <a:off x="2510076" y="2221944"/>
            <a:ext cx="9610130" cy="4924425"/>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30910"/>
          </a:xfrm>
          <a:prstGeom prst="rect">
            <a:avLst/>
          </a:prstGeom>
          <a:solidFill>
            <a:srgbClr val="FFFFFF"/>
          </a:solidFill>
          <a:ln/>
        </p:spPr>
      </p:sp>
      <p:sp>
        <p:nvSpPr>
          <p:cNvPr id="4" name="Text 2"/>
          <p:cNvSpPr/>
          <p:nvPr/>
        </p:nvSpPr>
        <p:spPr>
          <a:xfrm>
            <a:off x="2707719" y="533400"/>
            <a:ext cx="4849892" cy="606147"/>
          </a:xfrm>
          <a:prstGeom prst="rect">
            <a:avLst/>
          </a:prstGeom>
          <a:noFill/>
          <a:ln/>
        </p:spPr>
        <p:txBody>
          <a:bodyPr wrap="none" rtlCol="0" anchor="t"/>
          <a:lstStyle/>
          <a:p>
            <a:pPr indent="0" marL="0">
              <a:lnSpc>
                <a:spcPts val="4774"/>
              </a:lnSpc>
              <a:buNone/>
            </a:pPr>
            <a:r>
              <a:rPr lang="en-US" sz="3819" dirty="0">
                <a:solidFill>
                  <a:srgbClr val="272D45"/>
                </a:solidFill>
                <a:latin typeface="Kanit" pitchFamily="34" charset="0"/>
                <a:ea typeface="Kanit" pitchFamily="34" charset="-122"/>
                <a:cs typeface="Kanit" pitchFamily="34" charset="-120"/>
              </a:rPr>
              <a:t>Activation Functions</a:t>
            </a:r>
            <a:endParaRPr lang="en-US" sz="3819" dirty="0"/>
          </a:p>
        </p:txBody>
      </p:sp>
      <p:sp>
        <p:nvSpPr>
          <p:cNvPr id="5" name="Text 3"/>
          <p:cNvSpPr/>
          <p:nvPr/>
        </p:nvSpPr>
        <p:spPr>
          <a:xfrm>
            <a:off x="2707719" y="1430536"/>
            <a:ext cx="9214842" cy="930831"/>
          </a:xfrm>
          <a:prstGeom prst="rect">
            <a:avLst/>
          </a:prstGeom>
          <a:noFill/>
          <a:ln/>
        </p:spPr>
        <p:txBody>
          <a:bodyPr wrap="square" rtlCol="0" anchor="t"/>
          <a:lstStyle/>
          <a:p>
            <a:pPr indent="0" marL="0">
              <a:lnSpc>
                <a:spcPts val="2444"/>
              </a:lnSpc>
              <a:buNone/>
            </a:pPr>
            <a:r>
              <a:rPr lang="en-US" sz="1528" dirty="0">
                <a:solidFill>
                  <a:srgbClr val="2C3249"/>
                </a:solidFill>
                <a:latin typeface="Martel Sans" pitchFamily="34" charset="0"/>
                <a:ea typeface="Martel Sans" pitchFamily="34" charset="-122"/>
                <a:cs typeface="Martel Sans" pitchFamily="34" charset="-120"/>
              </a:rPr>
              <a:t>Activation functions play a crucial role in neural networks, determining the output of each neuron. Common activation functions include sigmoid, ReLU, and tanh. Below is a graph illustrating how each activation function behaves.</a:t>
            </a:r>
            <a:endParaRPr lang="en-US" sz="1528" dirty="0"/>
          </a:p>
        </p:txBody>
      </p:sp>
      <p:pic>
        <p:nvPicPr>
          <p:cNvPr id="6" name="Image 0" descr="preencoded.png">    </p:cNvPr>
          <p:cNvPicPr>
            <a:picLocks noChangeAspect="1"/>
          </p:cNvPicPr>
          <p:nvPr/>
        </p:nvPicPr>
        <p:blipFill>
          <a:blip r:embed="rId1"/>
          <a:stretch>
            <a:fillRect/>
          </a:stretch>
        </p:blipFill>
        <p:spPr>
          <a:xfrm>
            <a:off x="4561403" y="2579608"/>
            <a:ext cx="5507355" cy="5117902"/>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4129802" y="1083231"/>
            <a:ext cx="6370796" cy="694373"/>
          </a:xfrm>
          <a:prstGeom prst="rect">
            <a:avLst/>
          </a:prstGeom>
          <a:noFill/>
          <a:ln/>
        </p:spPr>
        <p:txBody>
          <a:bodyPr wrap="none" rtlCol="0" anchor="t"/>
          <a:lstStyle/>
          <a:p>
            <a:pPr algn="ctr" indent="0" marL="0">
              <a:lnSpc>
                <a:spcPts val="5468"/>
              </a:lnSpc>
              <a:buNone/>
            </a:pPr>
            <a:r>
              <a:rPr lang="en-US" sz="4374" dirty="0">
                <a:solidFill>
                  <a:srgbClr val="272D45"/>
                </a:solidFill>
                <a:latin typeface="Kanit" pitchFamily="34" charset="0"/>
                <a:ea typeface="Kanit" pitchFamily="34" charset="-122"/>
                <a:cs typeface="Kanit" pitchFamily="34" charset="-120"/>
              </a:rPr>
              <a:t>FeedForward propagation </a:t>
            </a:r>
            <a:endParaRPr lang="en-US" sz="4374" dirty="0"/>
          </a:p>
        </p:txBody>
      </p:sp>
      <p:pic>
        <p:nvPicPr>
          <p:cNvPr id="5" name="Image 0" descr="preencoded.png">    </p:cNvPr>
          <p:cNvPicPr>
            <a:picLocks noChangeAspect="1"/>
          </p:cNvPicPr>
          <p:nvPr/>
        </p:nvPicPr>
        <p:blipFill>
          <a:blip r:embed="rId1"/>
          <a:stretch>
            <a:fillRect/>
          </a:stretch>
        </p:blipFill>
        <p:spPr>
          <a:xfrm>
            <a:off x="2510076" y="2221944"/>
            <a:ext cx="9610130" cy="4924425"/>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4129802" y="1083231"/>
            <a:ext cx="6370796" cy="694373"/>
          </a:xfrm>
          <a:prstGeom prst="rect">
            <a:avLst/>
          </a:prstGeom>
          <a:noFill/>
          <a:ln/>
        </p:spPr>
        <p:txBody>
          <a:bodyPr wrap="none" rtlCol="0" anchor="t"/>
          <a:lstStyle/>
          <a:p>
            <a:pPr algn="ctr" indent="0" marL="0">
              <a:lnSpc>
                <a:spcPts val="5468"/>
              </a:lnSpc>
              <a:buNone/>
            </a:pPr>
            <a:r>
              <a:rPr lang="en-US" sz="4374" dirty="0">
                <a:solidFill>
                  <a:srgbClr val="272D45"/>
                </a:solidFill>
                <a:latin typeface="Kanit" pitchFamily="34" charset="0"/>
                <a:ea typeface="Kanit" pitchFamily="34" charset="-122"/>
                <a:cs typeface="Kanit" pitchFamily="34" charset="-120"/>
              </a:rPr>
              <a:t>FeedForward propagation </a:t>
            </a:r>
            <a:endParaRPr lang="en-US" sz="4374" dirty="0"/>
          </a:p>
        </p:txBody>
      </p:sp>
      <p:pic>
        <p:nvPicPr>
          <p:cNvPr id="5" name="Image 0" descr="preencoded.png">    </p:cNvPr>
          <p:cNvPicPr>
            <a:picLocks noChangeAspect="1"/>
          </p:cNvPicPr>
          <p:nvPr/>
        </p:nvPicPr>
        <p:blipFill>
          <a:blip r:embed="rId1"/>
          <a:stretch>
            <a:fillRect/>
          </a:stretch>
        </p:blipFill>
        <p:spPr>
          <a:xfrm>
            <a:off x="2510076" y="2221944"/>
            <a:ext cx="9610130" cy="4924425"/>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4129802" y="1083231"/>
            <a:ext cx="6370796" cy="694373"/>
          </a:xfrm>
          <a:prstGeom prst="rect">
            <a:avLst/>
          </a:prstGeom>
          <a:noFill/>
          <a:ln/>
        </p:spPr>
        <p:txBody>
          <a:bodyPr wrap="none" rtlCol="0" anchor="t"/>
          <a:lstStyle/>
          <a:p>
            <a:pPr algn="ctr" indent="0" marL="0">
              <a:lnSpc>
                <a:spcPts val="5468"/>
              </a:lnSpc>
              <a:buNone/>
            </a:pPr>
            <a:r>
              <a:rPr lang="en-US" sz="4374" dirty="0">
                <a:solidFill>
                  <a:srgbClr val="272D45"/>
                </a:solidFill>
                <a:latin typeface="Kanit" pitchFamily="34" charset="0"/>
                <a:ea typeface="Kanit" pitchFamily="34" charset="-122"/>
                <a:cs typeface="Kanit" pitchFamily="34" charset="-120"/>
              </a:rPr>
              <a:t>FeedForward propagation </a:t>
            </a:r>
            <a:endParaRPr lang="en-US" sz="4374" dirty="0"/>
          </a:p>
        </p:txBody>
      </p:sp>
      <p:pic>
        <p:nvPicPr>
          <p:cNvPr id="5" name="Image 0" descr="preencoded.png">    </p:cNvPr>
          <p:cNvPicPr>
            <a:picLocks noChangeAspect="1"/>
          </p:cNvPicPr>
          <p:nvPr/>
        </p:nvPicPr>
        <p:blipFill>
          <a:blip r:embed="rId1"/>
          <a:stretch>
            <a:fillRect/>
          </a:stretch>
        </p:blipFill>
        <p:spPr>
          <a:xfrm>
            <a:off x="2510076" y="2221944"/>
            <a:ext cx="9610130" cy="4924425"/>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4537710" y="3012281"/>
            <a:ext cx="5554980" cy="694373"/>
          </a:xfrm>
          <a:prstGeom prst="rect">
            <a:avLst/>
          </a:prstGeom>
          <a:noFill/>
          <a:ln/>
        </p:spPr>
        <p:txBody>
          <a:bodyPr wrap="none" rtlCol="0" anchor="t"/>
          <a:lstStyle/>
          <a:p>
            <a:pPr algn="ctr" indent="0" marL="0">
              <a:lnSpc>
                <a:spcPts val="5468"/>
              </a:lnSpc>
              <a:buNone/>
            </a:pPr>
            <a:r>
              <a:rPr lang="en-US" sz="4374" dirty="0">
                <a:solidFill>
                  <a:srgbClr val="272D45"/>
                </a:solidFill>
                <a:latin typeface="Kanit" pitchFamily="34" charset="0"/>
                <a:ea typeface="Kanit" pitchFamily="34" charset="-122"/>
                <a:cs typeface="Kanit" pitchFamily="34" charset="-120"/>
              </a:rPr>
              <a:t>Backpropagation</a:t>
            </a:r>
            <a:endParaRPr lang="en-US" sz="4374" dirty="0"/>
          </a:p>
        </p:txBody>
      </p:sp>
      <p:sp>
        <p:nvSpPr>
          <p:cNvPr id="5" name="Text 3"/>
          <p:cNvSpPr/>
          <p:nvPr/>
        </p:nvSpPr>
        <p:spPr>
          <a:xfrm>
            <a:off x="2037993" y="4150995"/>
            <a:ext cx="10554414" cy="1066205"/>
          </a:xfrm>
          <a:prstGeom prst="rect">
            <a:avLst/>
          </a:prstGeom>
          <a:noFill/>
          <a:ln/>
        </p:spPr>
        <p:txBody>
          <a:bodyPr wrap="square" rtlCol="0" anchor="t"/>
          <a:lstStyle/>
          <a:p>
            <a:pPr algn="ct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Our goal with backpropagation is to update each of the weights in The network so that they cause the actual output to be closer to the target Output by minimizing the error for each output neuron and the network as a whole</a:t>
            </a:r>
            <a:endParaRPr lang="en-US" sz="1750" dirty="0"/>
          </a:p>
        </p:txBody>
      </p:sp>
      <p:pic>
        <p:nvPicPr>
          <p:cNvPr id="6"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3993118" y="1979414"/>
            <a:ext cx="6644045" cy="694373"/>
          </a:xfrm>
          <a:prstGeom prst="rect">
            <a:avLst/>
          </a:prstGeom>
          <a:noFill/>
          <a:ln/>
        </p:spPr>
        <p:txBody>
          <a:bodyPr wrap="none" rtlCol="0" anchor="t"/>
          <a:lstStyle/>
          <a:p>
            <a:pPr algn="ctr" indent="0" marL="0">
              <a:lnSpc>
                <a:spcPts val="5468"/>
              </a:lnSpc>
              <a:buNone/>
            </a:pPr>
            <a:r>
              <a:rPr lang="en-US" sz="4374" dirty="0">
                <a:solidFill>
                  <a:srgbClr val="272D45"/>
                </a:solidFill>
                <a:latin typeface="Kanit" pitchFamily="34" charset="0"/>
                <a:ea typeface="Kanit" pitchFamily="34" charset="-122"/>
                <a:cs typeface="Kanit" pitchFamily="34" charset="-120"/>
              </a:rPr>
              <a:t>Backpropagation concepts </a:t>
            </a:r>
            <a:endParaRPr lang="en-US" sz="4374" dirty="0"/>
          </a:p>
        </p:txBody>
      </p:sp>
      <p:sp>
        <p:nvSpPr>
          <p:cNvPr id="5" name="Text 3"/>
          <p:cNvSpPr/>
          <p:nvPr/>
        </p:nvSpPr>
        <p:spPr>
          <a:xfrm>
            <a:off x="2037993" y="3118128"/>
            <a:ext cx="10554414" cy="355402"/>
          </a:xfrm>
          <a:prstGeom prst="rect">
            <a:avLst/>
          </a:prstGeom>
          <a:noFill/>
          <a:ln/>
        </p:spPr>
        <p:txBody>
          <a:bodyPr wrap="non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Its concepts (from calculus):</a:t>
            </a:r>
            <a:endParaRPr lang="en-US" sz="1750" dirty="0"/>
          </a:p>
        </p:txBody>
      </p:sp>
      <p:sp>
        <p:nvSpPr>
          <p:cNvPr id="6" name="Text 4"/>
          <p:cNvSpPr/>
          <p:nvPr/>
        </p:nvSpPr>
        <p:spPr>
          <a:xfrm>
            <a:off x="2037993" y="3723442"/>
            <a:ext cx="10554414" cy="355402"/>
          </a:xfrm>
          <a:prstGeom prst="rect">
            <a:avLst/>
          </a:prstGeom>
          <a:noFill/>
          <a:ln/>
        </p:spPr>
        <p:txBody>
          <a:bodyPr wrap="non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 Derivative </a:t>
            </a:r>
            <a:endParaRPr lang="en-US" sz="1750" dirty="0"/>
          </a:p>
        </p:txBody>
      </p:sp>
      <p:sp>
        <p:nvSpPr>
          <p:cNvPr id="7" name="Text 5"/>
          <p:cNvSpPr/>
          <p:nvPr/>
        </p:nvSpPr>
        <p:spPr>
          <a:xfrm>
            <a:off x="2037993" y="4328755"/>
            <a:ext cx="10554414" cy="355402"/>
          </a:xfrm>
          <a:prstGeom prst="rect">
            <a:avLst/>
          </a:prstGeom>
          <a:noFill/>
          <a:ln/>
        </p:spPr>
        <p:txBody>
          <a:bodyPr wrap="non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 Partial derivative </a:t>
            </a:r>
            <a:endParaRPr lang="en-US" sz="1750" dirty="0"/>
          </a:p>
        </p:txBody>
      </p:sp>
      <p:sp>
        <p:nvSpPr>
          <p:cNvPr id="8" name="Text 6"/>
          <p:cNvSpPr/>
          <p:nvPr/>
        </p:nvSpPr>
        <p:spPr>
          <a:xfrm>
            <a:off x="2037993" y="4934069"/>
            <a:ext cx="10554414" cy="355402"/>
          </a:xfrm>
          <a:prstGeom prst="rect">
            <a:avLst/>
          </a:prstGeom>
          <a:noFill/>
          <a:ln/>
        </p:spPr>
        <p:txBody>
          <a:bodyPr wrap="non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 Chain rule</a:t>
            </a:r>
            <a:endParaRPr lang="en-US" sz="1750" dirty="0"/>
          </a:p>
        </p:txBody>
      </p:sp>
      <p:sp>
        <p:nvSpPr>
          <p:cNvPr id="9" name="Text 7"/>
          <p:cNvSpPr/>
          <p:nvPr/>
        </p:nvSpPr>
        <p:spPr>
          <a:xfrm>
            <a:off x="2037993" y="5539383"/>
            <a:ext cx="10554414" cy="710803"/>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i recommend watching this playlist : </a:t>
            </a:r>
            <a:pPr indent="0" marL="0">
              <a:lnSpc>
                <a:spcPts val="2799"/>
              </a:lnSpc>
              <a:buNone/>
            </a:pPr>
            <a:r>
              <a:rPr lang="en-US" sz="1750" u="sng" dirty="0">
                <a:solidFill>
                  <a:srgbClr val="437066"/>
                </a:solidFill>
                <a:latin typeface="Martel Sans" pitchFamily="34" charset="0"/>
                <a:ea typeface="Martel Sans" pitchFamily="34" charset="-122"/>
                <a:cs typeface="Martel Sans" pitchFamily="34" charset="-120"/>
                <a:hlinkClick r:id="rId1" invalidUrl="" action="" tgtFrame="" tooltip="" history="1" highlightClick="0" endSnd="0">
                  <a:extLst>
                    <a:ext uri="{A12FA001-AC4F-418D-AE19-62706E023703}">
                      <ahyp:hlinkClr xmlns:ahyp="http://schemas.microsoft.com/office/drawing/2018/hyperlinkcolor" val="tx"/>
                    </a:ext>
                  </a:extLst>
                </a:hlinkClick>
              </a:rPr>
              <a:t>https://www.youtube.com/watch?v=aircAruvnKk&amp;list=PLZHQObOWTQDNU6R1_67000Dx_ZCJB-3pi</a:t>
            </a:r>
            <a:endParaRPr lang="en-US" sz="1750" dirty="0"/>
          </a:p>
        </p:txBody>
      </p:sp>
      <p:pic>
        <p:nvPicPr>
          <p:cNvPr id="10" name="Image 0"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2702719"/>
            <a:ext cx="5554980" cy="694373"/>
          </a:xfrm>
          <a:prstGeom prst="rect">
            <a:avLst/>
          </a:prstGeom>
          <a:noFill/>
          <a:ln/>
        </p:spPr>
        <p:txBody>
          <a:bodyPr wrap="none" rtlCol="0" anchor="t"/>
          <a:lstStyle/>
          <a:p>
            <a:pPr indent="0" marL="0">
              <a:lnSpc>
                <a:spcPts val="5468"/>
              </a:lnSpc>
              <a:buNone/>
            </a:pPr>
            <a:r>
              <a:rPr lang="en-US" sz="4374" dirty="0">
                <a:solidFill>
                  <a:srgbClr val="272D45"/>
                </a:solidFill>
                <a:latin typeface="Kanit" pitchFamily="34" charset="0"/>
                <a:ea typeface="Kanit" pitchFamily="34" charset="-122"/>
                <a:cs typeface="Kanit" pitchFamily="34" charset="-120"/>
              </a:rPr>
              <a:t>Clustering Algorithms</a:t>
            </a:r>
            <a:endParaRPr lang="en-US" sz="4374" dirty="0"/>
          </a:p>
        </p:txBody>
      </p:sp>
      <p:sp>
        <p:nvSpPr>
          <p:cNvPr id="6" name="Shape 3"/>
          <p:cNvSpPr/>
          <p:nvPr/>
        </p:nvSpPr>
        <p:spPr>
          <a:xfrm>
            <a:off x="4490799" y="3903940"/>
            <a:ext cx="499943" cy="499943"/>
          </a:xfrm>
          <a:prstGeom prst="roundRect">
            <a:avLst>
              <a:gd name="adj" fmla="val 20000"/>
            </a:avLst>
          </a:prstGeom>
          <a:solidFill>
            <a:srgbClr val="DFECE9"/>
          </a:solidFill>
          <a:ln w="7620">
            <a:solidFill>
              <a:srgbClr val="C5D2CF"/>
            </a:solidFill>
            <a:prstDash val="solid"/>
          </a:ln>
        </p:spPr>
      </p:sp>
      <p:sp>
        <p:nvSpPr>
          <p:cNvPr id="7" name="Text 4"/>
          <p:cNvSpPr/>
          <p:nvPr/>
        </p:nvSpPr>
        <p:spPr>
          <a:xfrm>
            <a:off x="4690110" y="3945612"/>
            <a:ext cx="101322" cy="416481"/>
          </a:xfrm>
          <a:prstGeom prst="rect">
            <a:avLst/>
          </a:prstGeom>
          <a:noFill/>
          <a:ln/>
        </p:spPr>
        <p:txBody>
          <a:bodyPr wrap="none" rtlCol="0" anchor="t"/>
          <a:lstStyle/>
          <a:p>
            <a:pPr algn="ctr" indent="0" marL="0">
              <a:lnSpc>
                <a:spcPts val="3281"/>
              </a:lnSpc>
              <a:buNone/>
            </a:pPr>
            <a:r>
              <a:rPr lang="en-US" sz="2624" dirty="0">
                <a:solidFill>
                  <a:srgbClr val="2C3249"/>
                </a:solidFill>
                <a:latin typeface="Kanit" pitchFamily="34" charset="0"/>
                <a:ea typeface="Kanit" pitchFamily="34" charset="-122"/>
                <a:cs typeface="Kanit" pitchFamily="34" charset="-120"/>
              </a:rPr>
              <a:t>1</a:t>
            </a:r>
            <a:endParaRPr lang="en-US" sz="2624" dirty="0"/>
          </a:p>
        </p:txBody>
      </p:sp>
      <p:sp>
        <p:nvSpPr>
          <p:cNvPr id="8" name="Text 5"/>
          <p:cNvSpPr/>
          <p:nvPr/>
        </p:nvSpPr>
        <p:spPr>
          <a:xfrm>
            <a:off x="5212913" y="3980259"/>
            <a:ext cx="2777490" cy="347186"/>
          </a:xfrm>
          <a:prstGeom prst="rect">
            <a:avLst/>
          </a:prstGeom>
          <a:noFill/>
          <a:ln/>
        </p:spPr>
        <p:txBody>
          <a:bodyPr wrap="none" rtlCol="0" anchor="t"/>
          <a:lstStyle/>
          <a:p>
            <a:pPr indent="0" marL="0">
              <a:lnSpc>
                <a:spcPts val="2734"/>
              </a:lnSpc>
              <a:buNone/>
            </a:pPr>
            <a:r>
              <a:rPr lang="en-US" sz="2187" dirty="0">
                <a:solidFill>
                  <a:srgbClr val="2C3249"/>
                </a:solidFill>
                <a:latin typeface="Kanit" pitchFamily="34" charset="0"/>
                <a:ea typeface="Kanit" pitchFamily="34" charset="-122"/>
                <a:cs typeface="Kanit" pitchFamily="34" charset="-120"/>
              </a:rPr>
              <a:t>K-Means</a:t>
            </a:r>
            <a:endParaRPr lang="en-US" sz="2187" dirty="0"/>
          </a:p>
        </p:txBody>
      </p:sp>
      <p:sp>
        <p:nvSpPr>
          <p:cNvPr id="9" name="Text 6"/>
          <p:cNvSpPr/>
          <p:nvPr/>
        </p:nvSpPr>
        <p:spPr>
          <a:xfrm>
            <a:off x="5212913" y="4460677"/>
            <a:ext cx="3820001" cy="1066205"/>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An unsupervised learning algorithm used to partition data into distinct, non-overlapping subgroups.</a:t>
            </a:r>
            <a:endParaRPr lang="en-US" sz="1750" dirty="0"/>
          </a:p>
        </p:txBody>
      </p:sp>
      <p:sp>
        <p:nvSpPr>
          <p:cNvPr id="10" name="Shape 7"/>
          <p:cNvSpPr/>
          <p:nvPr/>
        </p:nvSpPr>
        <p:spPr>
          <a:xfrm>
            <a:off x="9255085" y="3903940"/>
            <a:ext cx="499943" cy="499943"/>
          </a:xfrm>
          <a:prstGeom prst="roundRect">
            <a:avLst>
              <a:gd name="adj" fmla="val 20000"/>
            </a:avLst>
          </a:prstGeom>
          <a:solidFill>
            <a:srgbClr val="DFECE9"/>
          </a:solidFill>
          <a:ln w="7620">
            <a:solidFill>
              <a:srgbClr val="C5D2CF"/>
            </a:solidFill>
            <a:prstDash val="solid"/>
          </a:ln>
        </p:spPr>
      </p:sp>
      <p:sp>
        <p:nvSpPr>
          <p:cNvPr id="11" name="Text 8"/>
          <p:cNvSpPr/>
          <p:nvPr/>
        </p:nvSpPr>
        <p:spPr>
          <a:xfrm>
            <a:off x="9420701" y="3945612"/>
            <a:ext cx="168712" cy="416481"/>
          </a:xfrm>
          <a:prstGeom prst="rect">
            <a:avLst/>
          </a:prstGeom>
          <a:noFill/>
          <a:ln/>
        </p:spPr>
        <p:txBody>
          <a:bodyPr wrap="none" rtlCol="0" anchor="t"/>
          <a:lstStyle/>
          <a:p>
            <a:pPr algn="ctr" indent="0" marL="0">
              <a:lnSpc>
                <a:spcPts val="3281"/>
              </a:lnSpc>
              <a:buNone/>
            </a:pPr>
            <a:r>
              <a:rPr lang="en-US" sz="2624" dirty="0">
                <a:solidFill>
                  <a:srgbClr val="2C3249"/>
                </a:solidFill>
                <a:latin typeface="Kanit" pitchFamily="34" charset="0"/>
                <a:ea typeface="Kanit" pitchFamily="34" charset="-122"/>
                <a:cs typeface="Kanit" pitchFamily="34" charset="-120"/>
              </a:rPr>
              <a:t>2</a:t>
            </a:r>
            <a:endParaRPr lang="en-US" sz="2624" dirty="0"/>
          </a:p>
        </p:txBody>
      </p:sp>
      <p:sp>
        <p:nvSpPr>
          <p:cNvPr id="12" name="Text 9"/>
          <p:cNvSpPr/>
          <p:nvPr/>
        </p:nvSpPr>
        <p:spPr>
          <a:xfrm>
            <a:off x="9977199" y="3980259"/>
            <a:ext cx="2777490" cy="347186"/>
          </a:xfrm>
          <a:prstGeom prst="rect">
            <a:avLst/>
          </a:prstGeom>
          <a:noFill/>
          <a:ln/>
        </p:spPr>
        <p:txBody>
          <a:bodyPr wrap="none" rtlCol="0" anchor="t"/>
          <a:lstStyle/>
          <a:p>
            <a:pPr indent="0" marL="0">
              <a:lnSpc>
                <a:spcPts val="2734"/>
              </a:lnSpc>
              <a:buNone/>
            </a:pPr>
            <a:r>
              <a:rPr lang="en-US" sz="2187" dirty="0">
                <a:solidFill>
                  <a:srgbClr val="2C3249"/>
                </a:solidFill>
                <a:latin typeface="Kanit" pitchFamily="34" charset="0"/>
                <a:ea typeface="Kanit" pitchFamily="34" charset="-122"/>
                <a:cs typeface="Kanit" pitchFamily="34" charset="-120"/>
              </a:rPr>
              <a:t>Hierarchical Clustering</a:t>
            </a:r>
            <a:endParaRPr lang="en-US" sz="2187" dirty="0"/>
          </a:p>
        </p:txBody>
      </p:sp>
      <p:sp>
        <p:nvSpPr>
          <p:cNvPr id="13" name="Text 10"/>
          <p:cNvSpPr/>
          <p:nvPr/>
        </p:nvSpPr>
        <p:spPr>
          <a:xfrm>
            <a:off x="9977199" y="4460677"/>
            <a:ext cx="3820001" cy="1066205"/>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Algorithms that build a tree-like hierarchy of clusters by either a bottom-up or top-down approach.</a:t>
            </a:r>
            <a:endParaRPr lang="en-US" sz="1750"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10100072"/>
          </a:xfrm>
          <a:prstGeom prst="rect">
            <a:avLst/>
          </a:prstGeom>
          <a:solidFill>
            <a:srgbClr val="FFFFFF"/>
          </a:solidFill>
          <a:ln/>
        </p:spPr>
      </p:sp>
      <p:sp>
        <p:nvSpPr>
          <p:cNvPr id="4" name="Text 2"/>
          <p:cNvSpPr/>
          <p:nvPr/>
        </p:nvSpPr>
        <p:spPr>
          <a:xfrm>
            <a:off x="3993594" y="427673"/>
            <a:ext cx="6643211" cy="486013"/>
          </a:xfrm>
          <a:prstGeom prst="rect">
            <a:avLst/>
          </a:prstGeom>
          <a:noFill/>
          <a:ln/>
        </p:spPr>
        <p:txBody>
          <a:bodyPr wrap="none" rtlCol="0" anchor="t"/>
          <a:lstStyle/>
          <a:p>
            <a:pPr algn="ctr" indent="0" marL="0">
              <a:lnSpc>
                <a:spcPts val="3827"/>
              </a:lnSpc>
              <a:buNone/>
            </a:pPr>
            <a:r>
              <a:rPr lang="en-US" sz="3062" b="1" dirty="0">
                <a:solidFill>
                  <a:srgbClr val="272D45"/>
                </a:solidFill>
                <a:latin typeface="Kanit" pitchFamily="34" charset="0"/>
                <a:ea typeface="Kanit" pitchFamily="34" charset="-122"/>
                <a:cs typeface="Kanit" pitchFamily="34" charset="-120"/>
              </a:rPr>
              <a:t>Evaluation Metrics for Classification</a:t>
            </a:r>
            <a:pPr algn="ctr" indent="0" marL="0">
              <a:lnSpc>
                <a:spcPts val="3827"/>
              </a:lnSpc>
              <a:buNone/>
            </a:pPr>
            <a:r>
              <a:rPr lang="en-US" sz="3062" dirty="0">
                <a:solidFill>
                  <a:srgbClr val="272D45"/>
                </a:solidFill>
                <a:latin typeface="Kanit" pitchFamily="34" charset="0"/>
                <a:ea typeface="Kanit" pitchFamily="34" charset="-122"/>
                <a:cs typeface="Kanit" pitchFamily="34" charset="-120"/>
              </a:rPr>
              <a:t> </a:t>
            </a:r>
            <a:endParaRPr lang="en-US" sz="3062" dirty="0"/>
          </a:p>
        </p:txBody>
      </p:sp>
      <p:sp>
        <p:nvSpPr>
          <p:cNvPr id="5" name="Text 3"/>
          <p:cNvSpPr/>
          <p:nvPr/>
        </p:nvSpPr>
        <p:spPr>
          <a:xfrm>
            <a:off x="3621167" y="1146929"/>
            <a:ext cx="5339001" cy="243007"/>
          </a:xfrm>
          <a:prstGeom prst="rect">
            <a:avLst/>
          </a:prstGeom>
          <a:noFill/>
          <a:ln/>
        </p:spPr>
        <p:txBody>
          <a:bodyPr wrap="none" rtlCol="0" anchor="t"/>
          <a:lstStyle/>
          <a:p>
            <a:pPr indent="0" marL="0">
              <a:lnSpc>
                <a:spcPts val="1914"/>
              </a:lnSpc>
              <a:buNone/>
            </a:pPr>
            <a:r>
              <a:rPr lang="en-US" sz="1531" b="1" dirty="0">
                <a:solidFill>
                  <a:srgbClr val="272D45"/>
                </a:solidFill>
                <a:latin typeface="Kanit" pitchFamily="34" charset="0"/>
                <a:ea typeface="Kanit" pitchFamily="34" charset="-122"/>
                <a:cs typeface="Kanit" pitchFamily="34" charset="-120"/>
              </a:rPr>
              <a:t>Accuracy </a:t>
            </a:r>
            <a:pPr indent="0" marL="0">
              <a:lnSpc>
                <a:spcPts val="1914"/>
              </a:lnSpc>
              <a:buNone/>
            </a:pPr>
            <a:r>
              <a:rPr lang="en-US" sz="1531" dirty="0">
                <a:solidFill>
                  <a:srgbClr val="272D45"/>
                </a:solidFill>
                <a:latin typeface="Kanit" pitchFamily="34" charset="0"/>
                <a:ea typeface="Kanit" pitchFamily="34" charset="-122"/>
                <a:cs typeface="Kanit" pitchFamily="34" charset="-120"/>
              </a:rPr>
              <a:t>: measures how often the classifier correctly predicts</a:t>
            </a:r>
            <a:endParaRPr lang="en-US" sz="1531" dirty="0"/>
          </a:p>
        </p:txBody>
      </p:sp>
      <p:pic>
        <p:nvPicPr>
          <p:cNvPr id="6" name="Image 0" descr="preencoded.png">    </p:cNvPr>
          <p:cNvPicPr>
            <a:picLocks noChangeAspect="1"/>
          </p:cNvPicPr>
          <p:nvPr/>
        </p:nvPicPr>
        <p:blipFill>
          <a:blip r:embed="rId1"/>
          <a:stretch>
            <a:fillRect/>
          </a:stretch>
        </p:blipFill>
        <p:spPr>
          <a:xfrm>
            <a:off x="4770358" y="1623179"/>
            <a:ext cx="5089565" cy="1136809"/>
          </a:xfrm>
          <a:prstGeom prst="rect">
            <a:avLst/>
          </a:prstGeom>
        </p:spPr>
      </p:pic>
      <p:sp>
        <p:nvSpPr>
          <p:cNvPr id="7" name="Text 4"/>
          <p:cNvSpPr/>
          <p:nvPr/>
        </p:nvSpPr>
        <p:spPr>
          <a:xfrm>
            <a:off x="3621167" y="2993231"/>
            <a:ext cx="7388066" cy="486013"/>
          </a:xfrm>
          <a:prstGeom prst="rect">
            <a:avLst/>
          </a:prstGeom>
          <a:noFill/>
          <a:ln/>
        </p:spPr>
        <p:txBody>
          <a:bodyPr wrap="square" rtlCol="0" anchor="t"/>
          <a:lstStyle/>
          <a:p>
            <a:pPr indent="0" marL="0">
              <a:lnSpc>
                <a:spcPts val="1914"/>
              </a:lnSpc>
              <a:buNone/>
            </a:pPr>
            <a:r>
              <a:rPr lang="en-US" sz="1531" b="1" dirty="0">
                <a:solidFill>
                  <a:srgbClr val="272D45"/>
                </a:solidFill>
                <a:latin typeface="Kanit" pitchFamily="34" charset="0"/>
                <a:ea typeface="Kanit" pitchFamily="34" charset="-122"/>
                <a:cs typeface="Kanit" pitchFamily="34" charset="-120"/>
              </a:rPr>
              <a:t>Precision </a:t>
            </a:r>
            <a:pPr indent="0" marL="0">
              <a:lnSpc>
                <a:spcPts val="1914"/>
              </a:lnSpc>
              <a:buNone/>
            </a:pPr>
            <a:r>
              <a:rPr lang="en-US" sz="1531" dirty="0">
                <a:solidFill>
                  <a:srgbClr val="272D45"/>
                </a:solidFill>
                <a:latin typeface="Kanit" pitchFamily="34" charset="0"/>
                <a:ea typeface="Kanit" pitchFamily="34" charset="-122"/>
                <a:cs typeface="Kanit" pitchFamily="34" charset="-120"/>
              </a:rPr>
              <a:t>: explains how many of the correctly predicted cases actually turned out to be positive.</a:t>
            </a:r>
            <a:endParaRPr lang="en-US" sz="1531" dirty="0"/>
          </a:p>
        </p:txBody>
      </p:sp>
      <p:pic>
        <p:nvPicPr>
          <p:cNvPr id="8" name="Image 1" descr="preencoded.png">    </p:cNvPr>
          <p:cNvPicPr>
            <a:picLocks noChangeAspect="1"/>
          </p:cNvPicPr>
          <p:nvPr/>
        </p:nvPicPr>
        <p:blipFill>
          <a:blip r:embed="rId2"/>
          <a:stretch>
            <a:fillRect/>
          </a:stretch>
        </p:blipFill>
        <p:spPr>
          <a:xfrm>
            <a:off x="4809292" y="3712488"/>
            <a:ext cx="5011817" cy="1010722"/>
          </a:xfrm>
          <a:prstGeom prst="rect">
            <a:avLst/>
          </a:prstGeom>
        </p:spPr>
      </p:pic>
      <p:sp>
        <p:nvSpPr>
          <p:cNvPr id="9" name="Text 5"/>
          <p:cNvSpPr/>
          <p:nvPr/>
        </p:nvSpPr>
        <p:spPr>
          <a:xfrm>
            <a:off x="3621167" y="4956453"/>
            <a:ext cx="7388066" cy="486013"/>
          </a:xfrm>
          <a:prstGeom prst="rect">
            <a:avLst/>
          </a:prstGeom>
          <a:noFill/>
          <a:ln/>
        </p:spPr>
        <p:txBody>
          <a:bodyPr wrap="square" rtlCol="0" anchor="t"/>
          <a:lstStyle/>
          <a:p>
            <a:pPr indent="0" marL="0">
              <a:lnSpc>
                <a:spcPts val="1914"/>
              </a:lnSpc>
              <a:buNone/>
            </a:pPr>
            <a:r>
              <a:rPr lang="en-US" sz="1531" b="1" dirty="0">
                <a:solidFill>
                  <a:srgbClr val="272D45"/>
                </a:solidFill>
                <a:latin typeface="Kanit" pitchFamily="34" charset="0"/>
                <a:ea typeface="Kanit" pitchFamily="34" charset="-122"/>
                <a:cs typeface="Kanit" pitchFamily="34" charset="-120"/>
              </a:rPr>
              <a:t>Recall </a:t>
            </a:r>
            <a:pPr indent="0" marL="0">
              <a:lnSpc>
                <a:spcPts val="1914"/>
              </a:lnSpc>
              <a:buNone/>
            </a:pPr>
            <a:r>
              <a:rPr lang="en-US" sz="1531" dirty="0">
                <a:solidFill>
                  <a:srgbClr val="272D45"/>
                </a:solidFill>
                <a:latin typeface="Kanit" pitchFamily="34" charset="0"/>
                <a:ea typeface="Kanit" pitchFamily="34" charset="-122"/>
                <a:cs typeface="Kanit" pitchFamily="34" charset="-120"/>
              </a:rPr>
              <a:t>: explains how many of the actual positive cases we were able to predict correctly with our model.</a:t>
            </a:r>
            <a:endParaRPr lang="en-US" sz="1531" dirty="0"/>
          </a:p>
        </p:txBody>
      </p:sp>
      <p:pic>
        <p:nvPicPr>
          <p:cNvPr id="10" name="Image 2" descr="preencoded.png">    </p:cNvPr>
          <p:cNvPicPr>
            <a:picLocks noChangeAspect="1"/>
          </p:cNvPicPr>
          <p:nvPr/>
        </p:nvPicPr>
        <p:blipFill>
          <a:blip r:embed="rId3"/>
          <a:stretch>
            <a:fillRect/>
          </a:stretch>
        </p:blipFill>
        <p:spPr>
          <a:xfrm>
            <a:off x="4921568" y="5675709"/>
            <a:ext cx="4787146" cy="738426"/>
          </a:xfrm>
          <a:prstGeom prst="rect">
            <a:avLst/>
          </a:prstGeom>
        </p:spPr>
      </p:pic>
      <p:sp>
        <p:nvSpPr>
          <p:cNvPr id="11" name="Text 6"/>
          <p:cNvSpPr/>
          <p:nvPr/>
        </p:nvSpPr>
        <p:spPr>
          <a:xfrm>
            <a:off x="3621167" y="6647378"/>
            <a:ext cx="7388066" cy="486013"/>
          </a:xfrm>
          <a:prstGeom prst="rect">
            <a:avLst/>
          </a:prstGeom>
          <a:noFill/>
          <a:ln/>
        </p:spPr>
        <p:txBody>
          <a:bodyPr wrap="square" rtlCol="0" anchor="t"/>
          <a:lstStyle/>
          <a:p>
            <a:pPr indent="0" marL="0">
              <a:lnSpc>
                <a:spcPts val="1914"/>
              </a:lnSpc>
              <a:buNone/>
            </a:pPr>
            <a:r>
              <a:rPr lang="en-US" sz="1531" b="1" dirty="0">
                <a:solidFill>
                  <a:srgbClr val="272D45"/>
                </a:solidFill>
                <a:latin typeface="Kanit" pitchFamily="34" charset="0"/>
                <a:ea typeface="Kanit" pitchFamily="34" charset="-122"/>
                <a:cs typeface="Kanit" pitchFamily="34" charset="-120"/>
              </a:rPr>
              <a:t>F1 score</a:t>
            </a:r>
            <a:pPr indent="0" marL="0">
              <a:lnSpc>
                <a:spcPts val="1914"/>
              </a:lnSpc>
              <a:buNone/>
            </a:pPr>
            <a:r>
              <a:rPr lang="en-US" sz="1531" dirty="0">
                <a:solidFill>
                  <a:srgbClr val="272D45"/>
                </a:solidFill>
                <a:latin typeface="Kanit" pitchFamily="34" charset="0"/>
                <a:ea typeface="Kanit" pitchFamily="34" charset="-122"/>
                <a:cs typeface="Kanit" pitchFamily="34" charset="-120"/>
              </a:rPr>
              <a:t> : It gives a combined idea about Precision and Recall metrics. It is maximum when Precision is equal to Recall.</a:t>
            </a:r>
            <a:endParaRPr lang="en-US" sz="1531" dirty="0"/>
          </a:p>
        </p:txBody>
      </p:sp>
      <p:pic>
        <p:nvPicPr>
          <p:cNvPr id="12" name="Image 3" descr="preencoded.png">    </p:cNvPr>
          <p:cNvPicPr>
            <a:picLocks noChangeAspect="1"/>
          </p:cNvPicPr>
          <p:nvPr/>
        </p:nvPicPr>
        <p:blipFill>
          <a:blip r:embed="rId4"/>
          <a:stretch>
            <a:fillRect/>
          </a:stretch>
        </p:blipFill>
        <p:spPr>
          <a:xfrm>
            <a:off x="4969193" y="7366635"/>
            <a:ext cx="4692015" cy="1137285"/>
          </a:xfrm>
          <a:prstGeom prst="rect">
            <a:avLst/>
          </a:prstGeom>
        </p:spPr>
      </p:pic>
      <p:sp>
        <p:nvSpPr>
          <p:cNvPr id="13" name="Text 7"/>
          <p:cNvSpPr/>
          <p:nvPr/>
        </p:nvSpPr>
        <p:spPr>
          <a:xfrm>
            <a:off x="3621167" y="8737163"/>
            <a:ext cx="5198983" cy="243007"/>
          </a:xfrm>
          <a:prstGeom prst="rect">
            <a:avLst/>
          </a:prstGeom>
          <a:noFill/>
          <a:ln/>
        </p:spPr>
        <p:txBody>
          <a:bodyPr wrap="none" rtlCol="0" anchor="t"/>
          <a:lstStyle/>
          <a:p>
            <a:pPr indent="0" marL="0">
              <a:lnSpc>
                <a:spcPts val="1914"/>
              </a:lnSpc>
              <a:buNone/>
            </a:pPr>
            <a:r>
              <a:rPr lang="en-US" sz="1531" b="1" dirty="0">
                <a:solidFill>
                  <a:srgbClr val="272D45"/>
                </a:solidFill>
                <a:latin typeface="Kanit" pitchFamily="34" charset="0"/>
                <a:ea typeface="Kanit" pitchFamily="34" charset="-122"/>
                <a:cs typeface="Kanit" pitchFamily="34" charset="-120"/>
              </a:rPr>
              <a:t>Log loss</a:t>
            </a:r>
            <a:pPr indent="0" marL="0">
              <a:lnSpc>
                <a:spcPts val="1914"/>
              </a:lnSpc>
              <a:buNone/>
            </a:pPr>
            <a:r>
              <a:rPr lang="en-US" sz="1531" dirty="0">
                <a:solidFill>
                  <a:srgbClr val="272D45"/>
                </a:solidFill>
                <a:latin typeface="Kanit" pitchFamily="34" charset="0"/>
                <a:ea typeface="Kanit" pitchFamily="34" charset="-122"/>
                <a:cs typeface="Kanit" pitchFamily="34" charset="-120"/>
              </a:rPr>
              <a:t> : assess the performance of a classification problem.</a:t>
            </a:r>
            <a:endParaRPr lang="en-US" sz="1531" dirty="0"/>
          </a:p>
        </p:txBody>
      </p:sp>
      <p:pic>
        <p:nvPicPr>
          <p:cNvPr id="14" name="Image 4" descr="preencoded.png">    </p:cNvPr>
          <p:cNvPicPr>
            <a:picLocks noChangeAspect="1"/>
          </p:cNvPicPr>
          <p:nvPr/>
        </p:nvPicPr>
        <p:blipFill>
          <a:blip r:embed="rId5"/>
          <a:stretch>
            <a:fillRect/>
          </a:stretch>
        </p:blipFill>
        <p:spPr>
          <a:xfrm>
            <a:off x="4610576" y="9213413"/>
            <a:ext cx="5409248" cy="458986"/>
          </a:xfrm>
          <a:prstGeom prst="rect">
            <a:avLst/>
          </a:prstGeom>
        </p:spPr>
      </p:pic>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933938" y="1175861"/>
            <a:ext cx="8762405" cy="694373"/>
          </a:xfrm>
          <a:prstGeom prst="rect">
            <a:avLst/>
          </a:prstGeom>
          <a:noFill/>
          <a:ln/>
        </p:spPr>
        <p:txBody>
          <a:bodyPr wrap="none" rtlCol="0" anchor="t"/>
          <a:lstStyle/>
          <a:p>
            <a:pPr algn="ctr" indent="0" marL="0">
              <a:lnSpc>
                <a:spcPts val="5468"/>
              </a:lnSpc>
              <a:buNone/>
            </a:pPr>
            <a:r>
              <a:rPr lang="en-US" sz="4374" b="1" dirty="0">
                <a:solidFill>
                  <a:srgbClr val="272D45"/>
                </a:solidFill>
                <a:latin typeface="Kanit" pitchFamily="34" charset="0"/>
                <a:ea typeface="Kanit" pitchFamily="34" charset="-122"/>
                <a:cs typeface="Kanit" pitchFamily="34" charset="-120"/>
              </a:rPr>
              <a:t>Evaluation Metrics for Regression </a:t>
            </a:r>
            <a:endParaRPr lang="en-US" sz="4374" dirty="0"/>
          </a:p>
        </p:txBody>
      </p:sp>
      <p:sp>
        <p:nvSpPr>
          <p:cNvPr id="5" name="Text 3"/>
          <p:cNvSpPr/>
          <p:nvPr/>
        </p:nvSpPr>
        <p:spPr>
          <a:xfrm>
            <a:off x="2037993" y="2314575"/>
            <a:ext cx="10554414" cy="710803"/>
          </a:xfrm>
          <a:prstGeom prst="rect">
            <a:avLst/>
          </a:prstGeom>
          <a:noFill/>
          <a:ln/>
        </p:spPr>
        <p:txBody>
          <a:bodyPr wrap="square" rtlCol="0" anchor="t"/>
          <a:lstStyle/>
          <a:p>
            <a:pPr algn="l"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Mean Square Error (MSE) : the squared mean of the difference between the actual values and predictable values.</a:t>
            </a:r>
            <a:endParaRPr lang="en-US" sz="1750" dirty="0"/>
          </a:p>
        </p:txBody>
      </p:sp>
      <p:pic>
        <p:nvPicPr>
          <p:cNvPr id="6" name="Image 0" descr="preencoded.png">    </p:cNvPr>
          <p:cNvPicPr>
            <a:picLocks noChangeAspect="1"/>
          </p:cNvPicPr>
          <p:nvPr/>
        </p:nvPicPr>
        <p:blipFill>
          <a:blip r:embed="rId1"/>
          <a:stretch>
            <a:fillRect/>
          </a:stretch>
        </p:blipFill>
        <p:spPr>
          <a:xfrm>
            <a:off x="4241483" y="3275290"/>
            <a:ext cx="6147435" cy="1679138"/>
          </a:xfrm>
          <a:prstGeom prst="rect">
            <a:avLst/>
          </a:prstGeom>
        </p:spPr>
      </p:pic>
      <p:sp>
        <p:nvSpPr>
          <p:cNvPr id="7" name="Text 4"/>
          <p:cNvSpPr/>
          <p:nvPr/>
        </p:nvSpPr>
        <p:spPr>
          <a:xfrm>
            <a:off x="2037993" y="5204341"/>
            <a:ext cx="10554414" cy="355402"/>
          </a:xfrm>
          <a:prstGeom prst="rect">
            <a:avLst/>
          </a:prstGeom>
          <a:noFill/>
          <a:ln/>
        </p:spPr>
        <p:txBody>
          <a:bodyPr wrap="none" rtlCol="0" anchor="t"/>
          <a:lstStyle/>
          <a:p>
            <a:pPr algn="l"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Mean Absolute Error (MAE) : the mean size of the mistakes in collected predictions.</a:t>
            </a:r>
            <a:endParaRPr lang="en-US" sz="1750" dirty="0"/>
          </a:p>
        </p:txBody>
      </p:sp>
      <p:pic>
        <p:nvPicPr>
          <p:cNvPr id="8" name="Image 1" descr="preencoded.png">    </p:cNvPr>
          <p:cNvPicPr>
            <a:picLocks noChangeAspect="1"/>
          </p:cNvPicPr>
          <p:nvPr/>
        </p:nvPicPr>
        <p:blipFill>
          <a:blip r:embed="rId2"/>
          <a:stretch>
            <a:fillRect/>
          </a:stretch>
        </p:blipFill>
        <p:spPr>
          <a:xfrm>
            <a:off x="4239101" y="5809655"/>
            <a:ext cx="6152078" cy="638770"/>
          </a:xfrm>
          <a:prstGeom prst="rect">
            <a:avLst/>
          </a:prstGeom>
        </p:spPr>
      </p:pic>
      <p:sp>
        <p:nvSpPr>
          <p:cNvPr id="9" name="Text 5"/>
          <p:cNvSpPr/>
          <p:nvPr/>
        </p:nvSpPr>
        <p:spPr>
          <a:xfrm>
            <a:off x="2037993" y="6698337"/>
            <a:ext cx="10554414" cy="355402"/>
          </a:xfrm>
          <a:prstGeom prst="rect">
            <a:avLst/>
          </a:prstGeom>
          <a:noFill/>
          <a:ln/>
        </p:spPr>
        <p:txBody>
          <a:bodyPr wrap="none" rtlCol="0" anchor="t"/>
          <a:lstStyle/>
          <a:p>
            <a:pPr algn="l"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Root Mean Squared Error (RMSE)  : is the square root of MSE </a:t>
            </a:r>
            <a:endParaRPr lang="en-US" sz="1750"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2572107"/>
            <a:ext cx="7797165" cy="694373"/>
          </a:xfrm>
          <a:prstGeom prst="rect">
            <a:avLst/>
          </a:prstGeom>
          <a:noFill/>
          <a:ln/>
        </p:spPr>
        <p:txBody>
          <a:bodyPr wrap="none" rtlCol="0" anchor="t"/>
          <a:lstStyle/>
          <a:p>
            <a:pPr indent="0" marL="0">
              <a:lnSpc>
                <a:spcPts val="5468"/>
              </a:lnSpc>
              <a:buNone/>
            </a:pPr>
            <a:r>
              <a:rPr lang="en-US" sz="4374" dirty="0">
                <a:solidFill>
                  <a:srgbClr val="272D45"/>
                </a:solidFill>
                <a:latin typeface="Kanit" pitchFamily="34" charset="0"/>
                <a:ea typeface="Kanit" pitchFamily="34" charset="-122"/>
                <a:cs typeface="Kanit" pitchFamily="34" charset="-120"/>
              </a:rPr>
              <a:t>Supervised Learning Algorithms</a:t>
            </a:r>
            <a:endParaRPr lang="en-US" sz="4374" dirty="0"/>
          </a:p>
        </p:txBody>
      </p:sp>
      <p:sp>
        <p:nvSpPr>
          <p:cNvPr id="5" name="Text 3"/>
          <p:cNvSpPr/>
          <p:nvPr/>
        </p:nvSpPr>
        <p:spPr>
          <a:xfrm>
            <a:off x="2037993" y="3821906"/>
            <a:ext cx="2777490" cy="347186"/>
          </a:xfrm>
          <a:prstGeom prst="rect">
            <a:avLst/>
          </a:prstGeom>
          <a:noFill/>
          <a:ln/>
        </p:spPr>
        <p:txBody>
          <a:bodyPr wrap="none" rtlCol="0" anchor="t"/>
          <a:lstStyle/>
          <a:p>
            <a:pPr indent="0" marL="0">
              <a:lnSpc>
                <a:spcPts val="2734"/>
              </a:lnSpc>
              <a:buNone/>
            </a:pPr>
            <a:r>
              <a:rPr lang="en-US" sz="2187" dirty="0">
                <a:solidFill>
                  <a:srgbClr val="272D45"/>
                </a:solidFill>
                <a:latin typeface="Kanit" pitchFamily="34" charset="0"/>
                <a:ea typeface="Kanit" pitchFamily="34" charset="-122"/>
                <a:cs typeface="Kanit" pitchFamily="34" charset="-120"/>
              </a:rPr>
              <a:t>Regression</a:t>
            </a:r>
            <a:endParaRPr lang="en-US" sz="2187" dirty="0"/>
          </a:p>
        </p:txBody>
      </p:sp>
      <p:sp>
        <p:nvSpPr>
          <p:cNvPr id="6" name="Text 4"/>
          <p:cNvSpPr/>
          <p:nvPr/>
        </p:nvSpPr>
        <p:spPr>
          <a:xfrm>
            <a:off x="2037993" y="4391263"/>
            <a:ext cx="5006221" cy="1066205"/>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Supervised learning algorithms used to predict continuous-valued outputs based on a set of input features and labeled training data.</a:t>
            </a:r>
            <a:endParaRPr lang="en-US" sz="1750" dirty="0"/>
          </a:p>
        </p:txBody>
      </p:sp>
      <p:sp>
        <p:nvSpPr>
          <p:cNvPr id="7" name="Text 5"/>
          <p:cNvSpPr/>
          <p:nvPr/>
        </p:nvSpPr>
        <p:spPr>
          <a:xfrm>
            <a:off x="7593806" y="3821906"/>
            <a:ext cx="2777490" cy="347186"/>
          </a:xfrm>
          <a:prstGeom prst="rect">
            <a:avLst/>
          </a:prstGeom>
          <a:noFill/>
          <a:ln/>
        </p:spPr>
        <p:txBody>
          <a:bodyPr wrap="none" rtlCol="0" anchor="t"/>
          <a:lstStyle/>
          <a:p>
            <a:pPr indent="0" marL="0">
              <a:lnSpc>
                <a:spcPts val="2734"/>
              </a:lnSpc>
              <a:buNone/>
            </a:pPr>
            <a:r>
              <a:rPr lang="en-US" sz="2187" dirty="0">
                <a:solidFill>
                  <a:srgbClr val="272D45"/>
                </a:solidFill>
                <a:latin typeface="Kanit" pitchFamily="34" charset="0"/>
                <a:ea typeface="Kanit" pitchFamily="34" charset="-122"/>
                <a:cs typeface="Kanit" pitchFamily="34" charset="-120"/>
              </a:rPr>
              <a:t>Classification</a:t>
            </a:r>
            <a:endParaRPr lang="en-US" sz="2187" dirty="0"/>
          </a:p>
        </p:txBody>
      </p:sp>
      <p:sp>
        <p:nvSpPr>
          <p:cNvPr id="8" name="Text 6"/>
          <p:cNvSpPr/>
          <p:nvPr/>
        </p:nvSpPr>
        <p:spPr>
          <a:xfrm>
            <a:off x="7593806" y="4391263"/>
            <a:ext cx="5006221" cy="1066205"/>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Algorithms that learn to assign input to one of a number of categories or classes, based on labeled training data.</a:t>
            </a:r>
            <a:endParaRPr lang="en-US" sz="1750" dirty="0"/>
          </a:p>
        </p:txBody>
      </p:sp>
      <p:pic>
        <p:nvPicPr>
          <p:cNvPr id="9"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5" name="Text 2"/>
          <p:cNvSpPr/>
          <p:nvPr/>
        </p:nvSpPr>
        <p:spPr>
          <a:xfrm>
            <a:off x="833199" y="791527"/>
            <a:ext cx="6076355" cy="694373"/>
          </a:xfrm>
          <a:prstGeom prst="rect">
            <a:avLst/>
          </a:prstGeom>
          <a:noFill/>
          <a:ln/>
        </p:spPr>
        <p:txBody>
          <a:bodyPr wrap="none" rtlCol="0" anchor="t"/>
          <a:lstStyle/>
          <a:p>
            <a:pPr indent="0" marL="0">
              <a:lnSpc>
                <a:spcPts val="5468"/>
              </a:lnSpc>
              <a:buNone/>
            </a:pPr>
            <a:r>
              <a:rPr lang="en-US" sz="4374" dirty="0">
                <a:solidFill>
                  <a:srgbClr val="272D45"/>
                </a:solidFill>
                <a:latin typeface="Kanit" pitchFamily="34" charset="0"/>
                <a:ea typeface="Kanit" pitchFamily="34" charset="-122"/>
                <a:cs typeface="Kanit" pitchFamily="34" charset="-120"/>
              </a:rPr>
              <a:t>Classification Algorithms</a:t>
            </a:r>
            <a:endParaRPr lang="en-US" sz="4374" dirty="0"/>
          </a:p>
        </p:txBody>
      </p:sp>
      <p:sp>
        <p:nvSpPr>
          <p:cNvPr id="6" name="Shape 3"/>
          <p:cNvSpPr/>
          <p:nvPr/>
        </p:nvSpPr>
        <p:spPr>
          <a:xfrm>
            <a:off x="833199" y="1819156"/>
            <a:ext cx="4542115" cy="2006203"/>
          </a:xfrm>
          <a:prstGeom prst="roundRect">
            <a:avLst>
              <a:gd name="adj" fmla="val 4984"/>
            </a:avLst>
          </a:prstGeom>
          <a:solidFill>
            <a:srgbClr val="DFECE9"/>
          </a:solidFill>
          <a:ln w="7620">
            <a:solidFill>
              <a:srgbClr val="C5D2CF"/>
            </a:solidFill>
            <a:prstDash val="solid"/>
          </a:ln>
        </p:spPr>
      </p:sp>
      <p:sp>
        <p:nvSpPr>
          <p:cNvPr id="7" name="Text 4"/>
          <p:cNvSpPr/>
          <p:nvPr/>
        </p:nvSpPr>
        <p:spPr>
          <a:xfrm>
            <a:off x="1062990" y="2048947"/>
            <a:ext cx="2777490" cy="347186"/>
          </a:xfrm>
          <a:prstGeom prst="rect">
            <a:avLst/>
          </a:prstGeom>
          <a:noFill/>
          <a:ln/>
        </p:spPr>
        <p:txBody>
          <a:bodyPr wrap="none" rtlCol="0" anchor="t"/>
          <a:lstStyle/>
          <a:p>
            <a:pPr indent="0" marL="0">
              <a:lnSpc>
                <a:spcPts val="2734"/>
              </a:lnSpc>
              <a:buNone/>
            </a:pPr>
            <a:r>
              <a:rPr lang="en-US" sz="2187" dirty="0">
                <a:solidFill>
                  <a:srgbClr val="2C3249"/>
                </a:solidFill>
                <a:latin typeface="Kanit" pitchFamily="34" charset="0"/>
                <a:ea typeface="Kanit" pitchFamily="34" charset="-122"/>
                <a:cs typeface="Kanit" pitchFamily="34" charset="-120"/>
              </a:rPr>
              <a:t>Decision Trees</a:t>
            </a:r>
            <a:endParaRPr lang="en-US" sz="2187" dirty="0"/>
          </a:p>
        </p:txBody>
      </p:sp>
      <p:sp>
        <p:nvSpPr>
          <p:cNvPr id="8" name="Text 5"/>
          <p:cNvSpPr/>
          <p:nvPr/>
        </p:nvSpPr>
        <p:spPr>
          <a:xfrm>
            <a:off x="1062990" y="2529364"/>
            <a:ext cx="4082534" cy="1066205"/>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Classification algorithms that partition the data into subsets based on certain features.</a:t>
            </a:r>
            <a:endParaRPr lang="en-US" sz="1750" dirty="0"/>
          </a:p>
        </p:txBody>
      </p:sp>
      <p:sp>
        <p:nvSpPr>
          <p:cNvPr id="9" name="Shape 6"/>
          <p:cNvSpPr/>
          <p:nvPr/>
        </p:nvSpPr>
        <p:spPr>
          <a:xfrm>
            <a:off x="5597485" y="1819156"/>
            <a:ext cx="4542115" cy="2006203"/>
          </a:xfrm>
          <a:prstGeom prst="roundRect">
            <a:avLst>
              <a:gd name="adj" fmla="val 4984"/>
            </a:avLst>
          </a:prstGeom>
          <a:solidFill>
            <a:srgbClr val="DFECE9"/>
          </a:solidFill>
          <a:ln w="7620">
            <a:solidFill>
              <a:srgbClr val="C5D2CF"/>
            </a:solidFill>
            <a:prstDash val="solid"/>
          </a:ln>
        </p:spPr>
      </p:sp>
      <p:sp>
        <p:nvSpPr>
          <p:cNvPr id="10" name="Text 7"/>
          <p:cNvSpPr/>
          <p:nvPr/>
        </p:nvSpPr>
        <p:spPr>
          <a:xfrm>
            <a:off x="5827276" y="2048947"/>
            <a:ext cx="2777490" cy="347186"/>
          </a:xfrm>
          <a:prstGeom prst="rect">
            <a:avLst/>
          </a:prstGeom>
          <a:noFill/>
          <a:ln/>
        </p:spPr>
        <p:txBody>
          <a:bodyPr wrap="none" rtlCol="0" anchor="t"/>
          <a:lstStyle/>
          <a:p>
            <a:pPr indent="0" marL="0">
              <a:lnSpc>
                <a:spcPts val="2734"/>
              </a:lnSpc>
              <a:buNone/>
            </a:pPr>
            <a:r>
              <a:rPr lang="en-US" sz="2187" dirty="0">
                <a:solidFill>
                  <a:srgbClr val="2C3249"/>
                </a:solidFill>
                <a:latin typeface="Kanit" pitchFamily="34" charset="0"/>
                <a:ea typeface="Kanit" pitchFamily="34" charset="-122"/>
                <a:cs typeface="Kanit" pitchFamily="34" charset="-120"/>
              </a:rPr>
              <a:t>Random Forest</a:t>
            </a:r>
            <a:endParaRPr lang="en-US" sz="2187" dirty="0"/>
          </a:p>
        </p:txBody>
      </p:sp>
      <p:sp>
        <p:nvSpPr>
          <p:cNvPr id="11" name="Text 8"/>
          <p:cNvSpPr/>
          <p:nvPr/>
        </p:nvSpPr>
        <p:spPr>
          <a:xfrm>
            <a:off x="5827276" y="2529364"/>
            <a:ext cx="4082534" cy="1066205"/>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An ensemble learning method for classification, based on constructing multiple decision trees.</a:t>
            </a:r>
            <a:endParaRPr lang="en-US" sz="1750" dirty="0"/>
          </a:p>
        </p:txBody>
      </p:sp>
      <p:sp>
        <p:nvSpPr>
          <p:cNvPr id="12" name="Shape 9"/>
          <p:cNvSpPr/>
          <p:nvPr/>
        </p:nvSpPr>
        <p:spPr>
          <a:xfrm>
            <a:off x="833199" y="4047530"/>
            <a:ext cx="4542115" cy="2361605"/>
          </a:xfrm>
          <a:prstGeom prst="roundRect">
            <a:avLst>
              <a:gd name="adj" fmla="val 4234"/>
            </a:avLst>
          </a:prstGeom>
          <a:solidFill>
            <a:srgbClr val="DFECE9"/>
          </a:solidFill>
          <a:ln w="7620">
            <a:solidFill>
              <a:srgbClr val="C5D2CF"/>
            </a:solidFill>
            <a:prstDash val="solid"/>
          </a:ln>
        </p:spPr>
      </p:sp>
      <p:sp>
        <p:nvSpPr>
          <p:cNvPr id="13" name="Text 10"/>
          <p:cNvSpPr/>
          <p:nvPr/>
        </p:nvSpPr>
        <p:spPr>
          <a:xfrm>
            <a:off x="1062990" y="4277320"/>
            <a:ext cx="2777490" cy="347186"/>
          </a:xfrm>
          <a:prstGeom prst="rect">
            <a:avLst/>
          </a:prstGeom>
          <a:noFill/>
          <a:ln/>
        </p:spPr>
        <p:txBody>
          <a:bodyPr wrap="none" rtlCol="0" anchor="t"/>
          <a:lstStyle/>
          <a:p>
            <a:pPr indent="0" marL="0">
              <a:lnSpc>
                <a:spcPts val="2734"/>
              </a:lnSpc>
              <a:buNone/>
            </a:pPr>
            <a:r>
              <a:rPr lang="en-US" sz="2187" dirty="0">
                <a:solidFill>
                  <a:srgbClr val="2C3249"/>
                </a:solidFill>
                <a:latin typeface="Kanit" pitchFamily="34" charset="0"/>
                <a:ea typeface="Kanit" pitchFamily="34" charset="-122"/>
                <a:cs typeface="Kanit" pitchFamily="34" charset="-120"/>
              </a:rPr>
              <a:t>Logistic regression</a:t>
            </a:r>
            <a:endParaRPr lang="en-US" sz="2187" dirty="0"/>
          </a:p>
        </p:txBody>
      </p:sp>
      <p:sp>
        <p:nvSpPr>
          <p:cNvPr id="14" name="Text 11"/>
          <p:cNvSpPr/>
          <p:nvPr/>
        </p:nvSpPr>
        <p:spPr>
          <a:xfrm>
            <a:off x="1062990" y="4757738"/>
            <a:ext cx="4082534" cy="1066205"/>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selected when the dependent variable is categorical(binary output "TRUE" or "FALSE" .</a:t>
            </a:r>
            <a:endParaRPr lang="en-US" sz="1750" dirty="0"/>
          </a:p>
        </p:txBody>
      </p:sp>
      <p:sp>
        <p:nvSpPr>
          <p:cNvPr id="15" name="Shape 12"/>
          <p:cNvSpPr/>
          <p:nvPr/>
        </p:nvSpPr>
        <p:spPr>
          <a:xfrm>
            <a:off x="5597485" y="4047530"/>
            <a:ext cx="4542115" cy="2361605"/>
          </a:xfrm>
          <a:prstGeom prst="roundRect">
            <a:avLst>
              <a:gd name="adj" fmla="val 4234"/>
            </a:avLst>
          </a:prstGeom>
          <a:solidFill>
            <a:srgbClr val="DFECE9"/>
          </a:solidFill>
          <a:ln w="7620">
            <a:solidFill>
              <a:srgbClr val="C5D2CF"/>
            </a:solidFill>
            <a:prstDash val="solid"/>
          </a:ln>
        </p:spPr>
      </p:sp>
      <p:sp>
        <p:nvSpPr>
          <p:cNvPr id="16" name="Text 13"/>
          <p:cNvSpPr/>
          <p:nvPr/>
        </p:nvSpPr>
        <p:spPr>
          <a:xfrm>
            <a:off x="5827276" y="4277320"/>
            <a:ext cx="2777490" cy="347186"/>
          </a:xfrm>
          <a:prstGeom prst="rect">
            <a:avLst/>
          </a:prstGeom>
          <a:noFill/>
          <a:ln/>
        </p:spPr>
        <p:txBody>
          <a:bodyPr wrap="none" rtlCol="0" anchor="t"/>
          <a:lstStyle/>
          <a:p>
            <a:pPr indent="0" marL="0">
              <a:lnSpc>
                <a:spcPts val="2734"/>
              </a:lnSpc>
              <a:buNone/>
            </a:pPr>
            <a:r>
              <a:rPr lang="en-US" sz="2187" dirty="0">
                <a:solidFill>
                  <a:srgbClr val="2C3249"/>
                </a:solidFill>
                <a:latin typeface="Kanit" pitchFamily="34" charset="0"/>
                <a:ea typeface="Kanit" pitchFamily="34" charset="-122"/>
                <a:cs typeface="Kanit" pitchFamily="34" charset="-120"/>
              </a:rPr>
              <a:t>neural networks </a:t>
            </a:r>
            <a:endParaRPr lang="en-US" sz="2187" dirty="0"/>
          </a:p>
        </p:txBody>
      </p:sp>
      <p:sp>
        <p:nvSpPr>
          <p:cNvPr id="17" name="Text 14"/>
          <p:cNvSpPr/>
          <p:nvPr/>
        </p:nvSpPr>
        <p:spPr>
          <a:xfrm>
            <a:off x="5827276" y="4757738"/>
            <a:ext cx="4082534" cy="1421606"/>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 learns its mapping through supervised learning , adjusting based on the loss function through the process of gradient descent.</a:t>
            </a:r>
            <a:endParaRPr lang="en-US" sz="1750" dirty="0"/>
          </a:p>
        </p:txBody>
      </p:sp>
      <p:sp>
        <p:nvSpPr>
          <p:cNvPr id="18" name="Shape 15"/>
          <p:cNvSpPr/>
          <p:nvPr/>
        </p:nvSpPr>
        <p:spPr>
          <a:xfrm>
            <a:off x="833199" y="6631305"/>
            <a:ext cx="9306401" cy="806768"/>
          </a:xfrm>
          <a:prstGeom prst="roundRect">
            <a:avLst>
              <a:gd name="adj" fmla="val 12394"/>
            </a:avLst>
          </a:prstGeom>
          <a:solidFill>
            <a:srgbClr val="DFECE9"/>
          </a:solidFill>
          <a:ln w="7620">
            <a:solidFill>
              <a:srgbClr val="C5D2CF"/>
            </a:solidFill>
            <a:prstDash val="solid"/>
          </a:ln>
        </p:spPr>
      </p:sp>
      <p:sp>
        <p:nvSpPr>
          <p:cNvPr id="19" name="Text 16"/>
          <p:cNvSpPr/>
          <p:nvPr/>
        </p:nvSpPr>
        <p:spPr>
          <a:xfrm>
            <a:off x="1062990" y="6861096"/>
            <a:ext cx="5520571" cy="347186"/>
          </a:xfrm>
          <a:prstGeom prst="rect">
            <a:avLst/>
          </a:prstGeom>
          <a:noFill/>
          <a:ln/>
        </p:spPr>
        <p:txBody>
          <a:bodyPr wrap="none" rtlCol="0" anchor="t"/>
          <a:lstStyle/>
          <a:p>
            <a:pPr indent="0" marL="0">
              <a:lnSpc>
                <a:spcPts val="2734"/>
              </a:lnSpc>
              <a:buNone/>
            </a:pPr>
            <a:r>
              <a:rPr lang="en-US" sz="2187" dirty="0">
                <a:solidFill>
                  <a:srgbClr val="2C3249"/>
                </a:solidFill>
                <a:latin typeface="Kanit" pitchFamily="34" charset="0"/>
                <a:ea typeface="Kanit" pitchFamily="34" charset="-122"/>
                <a:cs typeface="Kanit" pitchFamily="34" charset="-120"/>
              </a:rPr>
              <a:t>K-nearest neighbor (KNN) ,  Naive bayes, SVM</a:t>
            </a:r>
            <a:endParaRPr lang="en-US" sz="2187" dirty="0"/>
          </a:p>
        </p:txBody>
      </p:sp>
      <p:pic>
        <p:nvPicPr>
          <p:cNvPr id="2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712482"/>
            <a:ext cx="5554980" cy="694373"/>
          </a:xfrm>
          <a:prstGeom prst="rect">
            <a:avLst/>
          </a:prstGeom>
          <a:noFill/>
          <a:ln/>
        </p:spPr>
        <p:txBody>
          <a:bodyPr wrap="none" rtlCol="0" anchor="t"/>
          <a:lstStyle/>
          <a:p>
            <a:pPr indent="0" marL="0">
              <a:lnSpc>
                <a:spcPts val="5468"/>
              </a:lnSpc>
              <a:buNone/>
            </a:pPr>
            <a:r>
              <a:rPr lang="en-US" sz="4374" dirty="0">
                <a:solidFill>
                  <a:srgbClr val="272D45"/>
                </a:solidFill>
                <a:latin typeface="Kanit" pitchFamily="34" charset="0"/>
                <a:ea typeface="Kanit" pitchFamily="34" charset="-122"/>
                <a:cs typeface="Kanit" pitchFamily="34" charset="-120"/>
              </a:rPr>
              <a:t>Decision Tree Models</a:t>
            </a:r>
            <a:endParaRPr lang="en-US" sz="4374" dirty="0"/>
          </a:p>
        </p:txBody>
      </p:sp>
      <p:sp>
        <p:nvSpPr>
          <p:cNvPr id="6" name="Text 3"/>
          <p:cNvSpPr/>
          <p:nvPr/>
        </p:nvSpPr>
        <p:spPr>
          <a:xfrm>
            <a:off x="833199" y="3740110"/>
            <a:ext cx="7477601" cy="1777008"/>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Decision tree models are a popular machine learning algorithm used for classification and regression tasks. They are intuitive and easy to interpret, making them a valuable tool for understanding complex decision-making processes in various fields, including finance, healthcare, and marketing.</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083231"/>
            <a:ext cx="5814774" cy="694373"/>
          </a:xfrm>
          <a:prstGeom prst="rect">
            <a:avLst/>
          </a:prstGeom>
          <a:noFill/>
          <a:ln/>
        </p:spPr>
        <p:txBody>
          <a:bodyPr wrap="none" rtlCol="0" anchor="t"/>
          <a:lstStyle/>
          <a:p>
            <a:pPr indent="0" marL="0">
              <a:lnSpc>
                <a:spcPts val="5468"/>
              </a:lnSpc>
              <a:buNone/>
            </a:pPr>
            <a:r>
              <a:rPr lang="en-US" sz="4374" dirty="0">
                <a:solidFill>
                  <a:srgbClr val="272D45"/>
                </a:solidFill>
                <a:latin typeface="Kanit" pitchFamily="34" charset="0"/>
                <a:ea typeface="Kanit" pitchFamily="34" charset="-122"/>
                <a:cs typeface="Kanit" pitchFamily="34" charset="-120"/>
              </a:rPr>
              <a:t>Decision Tree example : </a:t>
            </a:r>
            <a:endParaRPr lang="en-US" sz="4374" dirty="0"/>
          </a:p>
        </p:txBody>
      </p:sp>
      <p:pic>
        <p:nvPicPr>
          <p:cNvPr id="5" name="Image 0" descr="preencoded.png">    </p:cNvPr>
          <p:cNvPicPr>
            <a:picLocks noChangeAspect="1"/>
          </p:cNvPicPr>
          <p:nvPr/>
        </p:nvPicPr>
        <p:blipFill>
          <a:blip r:embed="rId1"/>
          <a:stretch>
            <a:fillRect/>
          </a:stretch>
        </p:blipFill>
        <p:spPr>
          <a:xfrm>
            <a:off x="4084677" y="2221944"/>
            <a:ext cx="6461046" cy="4924425"/>
          </a:xfrm>
          <a:prstGeom prst="rect">
            <a:avLst/>
          </a:prstGeom>
        </p:spPr>
      </p:pic>
      <p:pic>
        <p:nvPicPr>
          <p:cNvPr id="6"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FFF">
              <a:alpha val="85000"/>
            </a:srgbClr>
          </a:solidFill>
          <a:ln/>
        </p:spPr>
      </p:sp>
      <p:sp>
        <p:nvSpPr>
          <p:cNvPr id="6" name="Text 3"/>
          <p:cNvSpPr/>
          <p:nvPr/>
        </p:nvSpPr>
        <p:spPr>
          <a:xfrm>
            <a:off x="2037993" y="2587466"/>
            <a:ext cx="6220301" cy="694373"/>
          </a:xfrm>
          <a:prstGeom prst="rect">
            <a:avLst/>
          </a:prstGeom>
          <a:noFill/>
          <a:ln/>
        </p:spPr>
        <p:txBody>
          <a:bodyPr wrap="none" rtlCol="0" anchor="t"/>
          <a:lstStyle/>
          <a:p>
            <a:pPr indent="0" marL="0">
              <a:lnSpc>
                <a:spcPts val="5468"/>
              </a:lnSpc>
              <a:buNone/>
            </a:pPr>
            <a:r>
              <a:rPr lang="en-US" sz="4374" dirty="0">
                <a:solidFill>
                  <a:srgbClr val="272D45"/>
                </a:solidFill>
                <a:latin typeface="Kanit" pitchFamily="34" charset="0"/>
                <a:ea typeface="Kanit" pitchFamily="34" charset="-122"/>
                <a:cs typeface="Kanit" pitchFamily="34" charset="-120"/>
              </a:rPr>
              <a:t>Random Forest Algorithm</a:t>
            </a:r>
            <a:endParaRPr lang="en-US" sz="4374" dirty="0"/>
          </a:p>
        </p:txBody>
      </p:sp>
      <p:sp>
        <p:nvSpPr>
          <p:cNvPr id="7" name="Text 4"/>
          <p:cNvSpPr/>
          <p:nvPr/>
        </p:nvSpPr>
        <p:spPr>
          <a:xfrm>
            <a:off x="2037993" y="3615095"/>
            <a:ext cx="10554414" cy="1066205"/>
          </a:xfrm>
          <a:prstGeom prst="rect">
            <a:avLst/>
          </a:prstGeom>
          <a:noFill/>
          <a:ln/>
        </p:spPr>
        <p:txBody>
          <a:bodyPr wrap="square" rtlCol="0" anchor="t"/>
          <a:lstStyle/>
          <a:p>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The random forest algorithm is a powerful machine learning technique that combines multiple decision trees to make accurate predictions. It is known for its ability to handle complex datasets and handle both classification and regression tasks effectively.</a:t>
            </a:r>
            <a:endParaRPr lang="en-US" sz="1750" dirty="0"/>
          </a:p>
        </p:txBody>
      </p:sp>
      <p:sp>
        <p:nvSpPr>
          <p:cNvPr id="8" name="Text 5"/>
          <p:cNvSpPr/>
          <p:nvPr/>
        </p:nvSpPr>
        <p:spPr>
          <a:xfrm>
            <a:off x="2037993" y="4931212"/>
            <a:ext cx="10554414" cy="710803"/>
          </a:xfrm>
          <a:prstGeom prst="rect">
            <a:avLst/>
          </a:prstGeom>
          <a:noFill/>
          <a:ln/>
        </p:spPr>
        <p:txBody>
          <a:bodyPr wrap="square" rtlCol="0" anchor="t"/>
          <a:lstStyle/>
          <a:p>
            <a:pPr indent="0" marL="0">
              <a:lnSpc>
                <a:spcPts val="2799"/>
              </a:lnSpc>
              <a:buNone/>
            </a:pPr>
            <a:r>
              <a:rPr lang="en-US" sz="1750" b="1" dirty="0">
                <a:solidFill>
                  <a:srgbClr val="2C3249"/>
                </a:solidFill>
                <a:latin typeface="Martel Sans" pitchFamily="34" charset="0"/>
                <a:ea typeface="Martel Sans" pitchFamily="34" charset="-122"/>
                <a:cs typeface="Martel Sans" pitchFamily="34" charset="-120"/>
              </a:rPr>
              <a:t>Stock traders</a:t>
            </a:r>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 use Random Forest to predict a stock’s future behavior. It’s used by </a:t>
            </a:r>
            <a:pPr indent="0" marL="0">
              <a:lnSpc>
                <a:spcPts val="2799"/>
              </a:lnSpc>
              <a:buNone/>
            </a:pPr>
            <a:r>
              <a:rPr lang="en-US" sz="1750" b="1" dirty="0">
                <a:solidFill>
                  <a:srgbClr val="2C3249"/>
                </a:solidFill>
                <a:latin typeface="Martel Sans" pitchFamily="34" charset="0"/>
                <a:ea typeface="Martel Sans" pitchFamily="34" charset="-122"/>
                <a:cs typeface="Martel Sans" pitchFamily="34" charset="-120"/>
              </a:rPr>
              <a:t>retail companies</a:t>
            </a:r>
            <a:pPr indent="0" marL="0">
              <a:lnSpc>
                <a:spcPts val="2799"/>
              </a:lnSpc>
              <a:buNone/>
            </a:pPr>
            <a:r>
              <a:rPr lang="en-US" sz="1750" dirty="0">
                <a:solidFill>
                  <a:srgbClr val="2C3249"/>
                </a:solidFill>
                <a:latin typeface="Martel Sans" pitchFamily="34" charset="0"/>
                <a:ea typeface="Martel Sans" pitchFamily="34" charset="-122"/>
                <a:cs typeface="Martel Sans" pitchFamily="34" charset="-120"/>
              </a:rPr>
              <a:t> to recommend products and predict customer satisfaction as well.</a:t>
            </a:r>
            <a:endParaRPr lang="en-US" sz="1750" dirty="0"/>
          </a:p>
        </p:txBody>
      </p:sp>
      <p:pic>
        <p:nvPicPr>
          <p:cNvPr id="9"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32458"/>
          </a:xfrm>
          <a:prstGeom prst="rect">
            <a:avLst/>
          </a:prstGeom>
          <a:solidFill>
            <a:srgbClr val="FFFFFF"/>
          </a:solidFill>
          <a:ln/>
        </p:spPr>
      </p:sp>
      <p:sp>
        <p:nvSpPr>
          <p:cNvPr id="4" name="Text 2"/>
          <p:cNvSpPr/>
          <p:nvPr/>
        </p:nvSpPr>
        <p:spPr>
          <a:xfrm>
            <a:off x="2844760" y="527923"/>
            <a:ext cx="8940879" cy="479941"/>
          </a:xfrm>
          <a:prstGeom prst="rect">
            <a:avLst/>
          </a:prstGeom>
          <a:noFill/>
          <a:ln/>
        </p:spPr>
        <p:txBody>
          <a:bodyPr wrap="none" rtlCol="0" anchor="t"/>
          <a:lstStyle/>
          <a:p>
            <a:pPr algn="ctr" indent="0" marL="0">
              <a:lnSpc>
                <a:spcPts val="3779"/>
              </a:lnSpc>
              <a:buNone/>
            </a:pPr>
            <a:r>
              <a:rPr lang="en-US" sz="3023" b="1" dirty="0">
                <a:solidFill>
                  <a:srgbClr val="FFFFFF"/>
                </a:solidFill>
                <a:highlight>
                  <a:srgbClr val="437066"/>
                </a:highlight>
                <a:latin typeface="Kanit" pitchFamily="34" charset="0"/>
                <a:ea typeface="Kanit" pitchFamily="34" charset="-122"/>
                <a:cs typeface="Kanit" pitchFamily="34" charset="-120"/>
              </a:rPr>
              <a:t>                              Support Vector Machine                             </a:t>
            </a:r>
            <a:endParaRPr lang="en-US" sz="3023" dirty="0"/>
          </a:p>
        </p:txBody>
      </p:sp>
      <p:sp>
        <p:nvSpPr>
          <p:cNvPr id="5" name="Text 3"/>
          <p:cNvSpPr/>
          <p:nvPr/>
        </p:nvSpPr>
        <p:spPr>
          <a:xfrm>
            <a:off x="2755702" y="1391722"/>
            <a:ext cx="9118997" cy="1842373"/>
          </a:xfrm>
          <a:prstGeom prst="rect">
            <a:avLst/>
          </a:prstGeom>
          <a:noFill/>
          <a:ln/>
        </p:spPr>
        <p:txBody>
          <a:bodyPr wrap="square" rtlCol="0" anchor="t"/>
          <a:lstStyle/>
          <a:p>
            <a:pPr indent="0" marL="0">
              <a:lnSpc>
                <a:spcPts val="2419"/>
              </a:lnSpc>
              <a:buNone/>
            </a:pPr>
            <a:r>
              <a:rPr lang="en-US" sz="1512" dirty="0">
                <a:solidFill>
                  <a:srgbClr val="2C3249"/>
                </a:solidFill>
                <a:latin typeface="Martel Sans" pitchFamily="34" charset="0"/>
                <a:ea typeface="Martel Sans" pitchFamily="34" charset="-122"/>
                <a:cs typeface="Martel Sans" pitchFamily="34" charset="-120"/>
              </a:rPr>
              <a:t>Support Vector Machine or SVM is one of the most popular Supervised Learning algorithms, which is used for Classification as well as Regression problems, primarly used for classification. The goal of the SVM algorithm is to create the best line or decision boundary to easily put the new data point in the correct category. This best decision boundary is called a hyperplane. SVM chooses the extreme points/vectors that help in creating the hyperplane. These extreme cases are called as support vectors.</a:t>
            </a:r>
            <a:endParaRPr lang="en-US" sz="1512" dirty="0"/>
          </a:p>
        </p:txBody>
      </p:sp>
      <p:pic>
        <p:nvPicPr>
          <p:cNvPr id="6" name="Image 0" descr="preencoded.png">    </p:cNvPr>
          <p:cNvPicPr>
            <a:picLocks noChangeAspect="1"/>
          </p:cNvPicPr>
          <p:nvPr/>
        </p:nvPicPr>
        <p:blipFill>
          <a:blip r:embed="rId1"/>
          <a:stretch>
            <a:fillRect/>
          </a:stretch>
        </p:blipFill>
        <p:spPr>
          <a:xfrm>
            <a:off x="4582835" y="3449955"/>
            <a:ext cx="5464731" cy="4254579"/>
          </a:xfrm>
          <a:prstGeom prst="rect">
            <a:avLst/>
          </a:prstGeom>
        </p:spPr>
      </p:pic>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14088189"/>
          </a:xfrm>
          <a:prstGeom prst="rect">
            <a:avLst/>
          </a:prstGeom>
          <a:solidFill>
            <a:srgbClr val="FFFFFF"/>
          </a:solidFill>
          <a:ln/>
        </p:spPr>
      </p:sp>
      <p:sp>
        <p:nvSpPr>
          <p:cNvPr id="4" name="Text 2"/>
          <p:cNvSpPr/>
          <p:nvPr/>
        </p:nvSpPr>
        <p:spPr>
          <a:xfrm>
            <a:off x="3621167" y="427673"/>
            <a:ext cx="7388066" cy="388858"/>
          </a:xfrm>
          <a:prstGeom prst="rect">
            <a:avLst/>
          </a:prstGeom>
          <a:noFill/>
          <a:ln/>
        </p:spPr>
        <p:txBody>
          <a:bodyPr wrap="none" rtlCol="0" anchor="t"/>
          <a:lstStyle/>
          <a:p>
            <a:pPr algn="ctr" indent="0" marL="0">
              <a:lnSpc>
                <a:spcPts val="3062"/>
              </a:lnSpc>
              <a:buNone/>
            </a:pPr>
            <a:r>
              <a:rPr lang="en-US" sz="2449" b="1" dirty="0">
                <a:solidFill>
                  <a:srgbClr val="FFFFFF"/>
                </a:solidFill>
                <a:highlight>
                  <a:srgbClr val="437066"/>
                </a:highlight>
                <a:latin typeface="Kanit" pitchFamily="34" charset="0"/>
                <a:ea typeface="Kanit" pitchFamily="34" charset="-122"/>
                <a:cs typeface="Kanit" pitchFamily="34" charset="-120"/>
              </a:rPr>
              <a:t>                              Support Vector Machine  Types                </a:t>
            </a:r>
            <a:endParaRPr lang="en-US" sz="2449" dirty="0"/>
          </a:p>
        </p:txBody>
      </p:sp>
      <p:sp>
        <p:nvSpPr>
          <p:cNvPr id="5" name="Text 3"/>
          <p:cNvSpPr/>
          <p:nvPr/>
        </p:nvSpPr>
        <p:spPr>
          <a:xfrm>
            <a:off x="3621167" y="1127522"/>
            <a:ext cx="7388066" cy="1243608"/>
          </a:xfrm>
          <a:prstGeom prst="rect">
            <a:avLst/>
          </a:prstGeom>
          <a:noFill/>
          <a:ln/>
        </p:spPr>
        <p:txBody>
          <a:bodyPr wrap="square" rtlCol="0" anchor="t"/>
          <a:lstStyle/>
          <a:p>
            <a:pPr algn="l" indent="0" marL="0">
              <a:lnSpc>
                <a:spcPts val="1960"/>
              </a:lnSpc>
              <a:buNone/>
            </a:pPr>
            <a:r>
              <a:rPr lang="en-US" sz="1225" b="1" dirty="0">
                <a:solidFill>
                  <a:srgbClr val="FFFFFF"/>
                </a:solidFill>
                <a:highlight>
                  <a:srgbClr val="437066"/>
                </a:highlight>
                <a:latin typeface="Martel Sans" pitchFamily="34" charset="0"/>
                <a:ea typeface="Martel Sans" pitchFamily="34" charset="-122"/>
                <a:cs typeface="Martel Sans" pitchFamily="34" charset="-120"/>
              </a:rPr>
              <a:t>Linear </a:t>
            </a:r>
            <a:pPr algn="l" indent="0" marL="0">
              <a:lnSpc>
                <a:spcPts val="1960"/>
              </a:lnSpc>
              <a:buNone/>
            </a:pPr>
            <a:r>
              <a:rPr lang="en-US" sz="1225" dirty="0">
                <a:solidFill>
                  <a:srgbClr val="2C3249"/>
                </a:solidFill>
                <a:latin typeface="Martel Sans" pitchFamily="34" charset="0"/>
                <a:ea typeface="Martel Sans" pitchFamily="34" charset="-122"/>
                <a:cs typeface="Martel Sans" pitchFamily="34" charset="-120"/>
              </a:rPr>
              <a:t>: Linear SVMs use a linear decision boundary to separate the data points of different classes. When the data can be precisely linearly separated, linear SVMs are very suitable. This means that a single straight line (in 2D) or a hyperplane (in higher dimensions) can entirely divide the data points into their respective classes. A hyperplane that maximizes the margin between the classes is the decision boundary.</a:t>
            </a:r>
            <a:endParaRPr lang="en-US" sz="1225" dirty="0"/>
          </a:p>
        </p:txBody>
      </p:sp>
      <p:pic>
        <p:nvPicPr>
          <p:cNvPr id="6" name="Image 0" descr="preencoded.png">    </p:cNvPr>
          <p:cNvPicPr>
            <a:picLocks noChangeAspect="1"/>
          </p:cNvPicPr>
          <p:nvPr/>
        </p:nvPicPr>
        <p:blipFill>
          <a:blip r:embed="rId1"/>
          <a:stretch>
            <a:fillRect/>
          </a:stretch>
        </p:blipFill>
        <p:spPr>
          <a:xfrm>
            <a:off x="5229225" y="2546033"/>
            <a:ext cx="4171831" cy="3446978"/>
          </a:xfrm>
          <a:prstGeom prst="rect">
            <a:avLst/>
          </a:prstGeom>
        </p:spPr>
      </p:pic>
      <p:sp>
        <p:nvSpPr>
          <p:cNvPr id="7" name="Text 4"/>
          <p:cNvSpPr/>
          <p:nvPr/>
        </p:nvSpPr>
        <p:spPr>
          <a:xfrm>
            <a:off x="3621167" y="6167914"/>
            <a:ext cx="7388066" cy="248722"/>
          </a:xfrm>
          <a:prstGeom prst="rect">
            <a:avLst/>
          </a:prstGeom>
          <a:noFill/>
          <a:ln/>
        </p:spPr>
        <p:txBody>
          <a:bodyPr wrap="none" rtlCol="0" anchor="t"/>
          <a:lstStyle/>
          <a:p>
            <a:pPr indent="0" marL="0">
              <a:lnSpc>
                <a:spcPts val="1960"/>
              </a:lnSpc>
              <a:buNone/>
            </a:pPr>
            <a:r>
              <a:rPr lang="en-US" sz="1225" dirty="0">
                <a:solidFill>
                  <a:srgbClr val="2C3249"/>
                </a:solidFill>
                <a:latin typeface="Martel Sans" pitchFamily="34" charset="0"/>
                <a:ea typeface="Martel Sans" pitchFamily="34" charset="-122"/>
                <a:cs typeface="Martel Sans" pitchFamily="34" charset="-120"/>
              </a:rPr>
              <a:t>The green line is the best line (hyperplane)</a:t>
            </a:r>
            <a:endParaRPr lang="en-US" sz="1225" dirty="0"/>
          </a:p>
        </p:txBody>
      </p:sp>
      <p:pic>
        <p:nvPicPr>
          <p:cNvPr id="8" name="Image 1" descr="preencoded.png">    </p:cNvPr>
          <p:cNvPicPr>
            <a:picLocks noChangeAspect="1"/>
          </p:cNvPicPr>
          <p:nvPr/>
        </p:nvPicPr>
        <p:blipFill>
          <a:blip r:embed="rId2"/>
          <a:stretch>
            <a:fillRect/>
          </a:stretch>
        </p:blipFill>
        <p:spPr>
          <a:xfrm>
            <a:off x="5161478" y="6591538"/>
            <a:ext cx="4307324" cy="3447098"/>
          </a:xfrm>
          <a:prstGeom prst="rect">
            <a:avLst/>
          </a:prstGeom>
        </p:spPr>
      </p:pic>
      <p:pic>
        <p:nvPicPr>
          <p:cNvPr id="9" name="Image 2" descr="preencoded.png">    </p:cNvPr>
          <p:cNvPicPr>
            <a:picLocks noChangeAspect="1"/>
          </p:cNvPicPr>
          <p:nvPr/>
        </p:nvPicPr>
        <p:blipFill>
          <a:blip r:embed="rId3"/>
          <a:stretch>
            <a:fillRect/>
          </a:stretch>
        </p:blipFill>
        <p:spPr>
          <a:xfrm>
            <a:off x="5229225" y="10213538"/>
            <a:ext cx="4171831" cy="3446978"/>
          </a:xfrm>
          <a:prstGeom prst="rect">
            <a:avLst/>
          </a:prstGeom>
        </p:spPr>
      </p:pic>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27</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2024-03-13T11:45:51Z</dcterms:created>
  <dcterms:modified xsi:type="dcterms:W3CDTF">2024-03-13T11:45:51Z</dcterms:modified>
</cp:coreProperties>
</file>